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5"/>
  </p:notesMasterIdLst>
  <p:sldIdLst>
    <p:sldId id="1205" r:id="rId2"/>
    <p:sldId id="1562" r:id="rId3"/>
    <p:sldId id="1560" r:id="rId4"/>
    <p:sldId id="1206" r:id="rId5"/>
    <p:sldId id="1208" r:id="rId6"/>
    <p:sldId id="1209" r:id="rId7"/>
    <p:sldId id="1210" r:id="rId8"/>
    <p:sldId id="1211" r:id="rId9"/>
    <p:sldId id="1212" r:id="rId10"/>
    <p:sldId id="1213" r:id="rId11"/>
    <p:sldId id="1214" r:id="rId12"/>
    <p:sldId id="1215" r:id="rId13"/>
    <p:sldId id="1216" r:id="rId14"/>
    <p:sldId id="1217" r:id="rId15"/>
    <p:sldId id="1218" r:id="rId16"/>
    <p:sldId id="1219" r:id="rId17"/>
    <p:sldId id="1220" r:id="rId18"/>
    <p:sldId id="1221" r:id="rId19"/>
    <p:sldId id="1222" r:id="rId20"/>
    <p:sldId id="1223" r:id="rId21"/>
    <p:sldId id="1224" r:id="rId22"/>
    <p:sldId id="1225" r:id="rId23"/>
    <p:sldId id="1226" r:id="rId24"/>
    <p:sldId id="1227" r:id="rId25"/>
    <p:sldId id="1228" r:id="rId26"/>
    <p:sldId id="1229" r:id="rId27"/>
    <p:sldId id="1230" r:id="rId28"/>
    <p:sldId id="1231" r:id="rId29"/>
    <p:sldId id="1232" r:id="rId30"/>
    <p:sldId id="1233" r:id="rId31"/>
    <p:sldId id="1234" r:id="rId32"/>
    <p:sldId id="1235" r:id="rId33"/>
    <p:sldId id="1236"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FF9300"/>
    <a:srgbClr val="1D1910"/>
    <a:srgbClr val="009051"/>
    <a:srgbClr val="7030A0"/>
    <a:srgbClr val="CC9900"/>
    <a:srgbClr val="B3B3B3"/>
    <a:srgbClr val="0096FF"/>
    <a:srgbClr val="FC64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652"/>
    <p:restoredTop sz="91385"/>
  </p:normalViewPr>
  <p:slideViewPr>
    <p:cSldViewPr snapToGrid="0" snapToObjects="1">
      <p:cViewPr>
        <p:scale>
          <a:sx n="140" d="100"/>
          <a:sy n="140" d="100"/>
        </p:scale>
        <p:origin x="144" y="1216"/>
      </p:cViewPr>
      <p:guideLst>
        <p:guide orient="horz" pos="2160"/>
        <p:guide pos="2880"/>
      </p:guideLst>
    </p:cSldViewPr>
  </p:slideViewPr>
  <p:notesTextViewPr>
    <p:cViewPr>
      <p:scale>
        <a:sx n="100" d="100"/>
        <a:sy n="100" d="100"/>
      </p:scale>
      <p:origin x="0" y="0"/>
    </p:cViewPr>
  </p:notesTextViewPr>
  <p:sorterViewPr>
    <p:cViewPr>
      <p:scale>
        <a:sx n="160" d="100"/>
        <a:sy n="160" d="100"/>
      </p:scale>
      <p:origin x="0" y="8024"/>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png>
</file>

<file path=ppt/media/image10.jpeg>
</file>

<file path=ppt/media/image11.jpeg>
</file>

<file path=ppt/media/image16.jpeg>
</file>

<file path=ppt/media/image2.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946FA2-1D2A-6549-80D6-0C23207994F6}" type="datetimeFigureOut">
              <a:rPr lang="en-US" smtClean="0"/>
              <a:t>11/17/17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08E491D-C553-0E47-B5E2-359F38712AA4}" type="slidenum">
              <a:rPr lang="en-US" smtClean="0"/>
              <a:t>‹#›</a:t>
            </a:fld>
            <a:endParaRPr lang="en-US"/>
          </a:p>
        </p:txBody>
      </p:sp>
    </p:spTree>
    <p:extLst>
      <p:ext uri="{BB962C8B-B14F-4D97-AF65-F5344CB8AC3E}">
        <p14:creationId xmlns:p14="http://schemas.microsoft.com/office/powerpoint/2010/main" val="13866300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in-class exercise for</a:t>
            </a:r>
            <a:r>
              <a:rPr lang="en-US" baseline="0" dirty="0" smtClean="0"/>
              <a:t> the students.</a:t>
            </a:r>
          </a:p>
          <a:p>
            <a:r>
              <a:rPr lang="en-US" baseline="0" dirty="0" smtClean="0"/>
              <a:t>Pause and reflect.</a:t>
            </a:r>
          </a:p>
          <a:p>
            <a:r>
              <a:rPr lang="en-US" baseline="0" dirty="0" smtClean="0"/>
              <a:t>Talk about Fig 3.8 as representing the three lines of code in the Fetch-Execute cycle:  Fetch is the IF stage, execute is all the other stages, and Repeat forever is the feedback loop to the PC.</a:t>
            </a:r>
          </a:p>
          <a:p>
            <a:r>
              <a:rPr lang="en-US" baseline="0" dirty="0" smtClean="0"/>
              <a:t>Now add ability to Interrupt between two instructions. (Mux in a choice of interrupt vector (address) to the input to the PC register.)  Yes, more must be done to take care of all the housekeeping that an interrupt requires, but this additional source of input to the PC is the essence of a CPU that can be interrupted. </a:t>
            </a:r>
            <a:endParaRPr lang="en-US" dirty="0"/>
          </a:p>
        </p:txBody>
      </p:sp>
      <p:sp>
        <p:nvSpPr>
          <p:cNvPr id="4" name="Slide Number Placeholder 3"/>
          <p:cNvSpPr>
            <a:spLocks noGrp="1"/>
          </p:cNvSpPr>
          <p:nvPr>
            <p:ph type="sldNum" sz="quarter" idx="10"/>
          </p:nvPr>
        </p:nvSpPr>
        <p:spPr/>
        <p:txBody>
          <a:bodyPr/>
          <a:lstStyle/>
          <a:p>
            <a:fld id="{1ECA2BA9-A323-5245-B452-8B25D3F82F87}" type="slidenum">
              <a:rPr lang="en-US" smtClean="0"/>
              <a:t>18</a:t>
            </a:fld>
            <a:endParaRPr lang="en-US"/>
          </a:p>
        </p:txBody>
      </p:sp>
    </p:spTree>
    <p:extLst>
      <p:ext uri="{BB962C8B-B14F-4D97-AF65-F5344CB8AC3E}">
        <p14:creationId xmlns:p14="http://schemas.microsoft.com/office/powerpoint/2010/main" val="977790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8070" name="Rectangle 6"/>
          <p:cNvSpPr>
            <a:spLocks noGrp="1" noChangeArrowheads="1"/>
          </p:cNvSpPr>
          <p:nvPr>
            <p:ph type="subTitle" idx="1"/>
          </p:nvPr>
        </p:nvSpPr>
        <p:spPr>
          <a:xfrm>
            <a:off x="2689440" y="3581400"/>
            <a:ext cx="5235138" cy="1905000"/>
          </a:xfrm>
        </p:spPr>
        <p:txBody>
          <a:bodyPr/>
          <a:lstStyle>
            <a:lvl1pPr marL="0" indent="0">
              <a:buFont typeface="Wingdings" charset="0"/>
              <a:buNone/>
              <a:defRPr sz="2800">
                <a:latin typeface="Palatino"/>
                <a:cs typeface="Palatino"/>
              </a:defRPr>
            </a:lvl1pPr>
          </a:lstStyle>
          <a:p>
            <a:pPr lvl="0"/>
            <a:r>
              <a:rPr lang="en-US" noProof="0" dirty="0" smtClean="0"/>
              <a:t>Click to edit Master subtitle style</a:t>
            </a:r>
          </a:p>
        </p:txBody>
      </p:sp>
      <p:sp>
        <p:nvSpPr>
          <p:cNvPr id="88071" name="Rectangle 7"/>
          <p:cNvSpPr>
            <a:spLocks noGrp="1" noChangeArrowheads="1"/>
          </p:cNvSpPr>
          <p:nvPr>
            <p:ph type="dt" sz="half" idx="2"/>
          </p:nvPr>
        </p:nvSpPr>
        <p:spPr>
          <a:xfrm>
            <a:off x="685800" y="6512284"/>
            <a:ext cx="1966344" cy="193316"/>
          </a:xfrm>
        </p:spPr>
        <p:txBody>
          <a:bodyPr/>
          <a:lstStyle>
            <a:lvl1pPr>
              <a:defRPr/>
            </a:lvl1pPr>
          </a:lstStyle>
          <a:p>
            <a:r>
              <a:rPr lang="en-US" smtClean="0"/>
              <a:t>© 2017 by George B. Adams III</a:t>
            </a:r>
            <a:endParaRPr lang="en-US" dirty="0"/>
          </a:p>
        </p:txBody>
      </p:sp>
      <p:sp>
        <p:nvSpPr>
          <p:cNvPr id="88072" name="Rectangle 8"/>
          <p:cNvSpPr>
            <a:spLocks noGrp="1" noChangeArrowheads="1"/>
          </p:cNvSpPr>
          <p:nvPr>
            <p:ph type="ftr" sz="quarter" idx="3"/>
          </p:nvPr>
        </p:nvSpPr>
        <p:spPr>
          <a:xfrm>
            <a:off x="3124200" y="6248400"/>
            <a:ext cx="2895600" cy="457200"/>
          </a:xfrm>
        </p:spPr>
        <p:txBody>
          <a:bodyPr/>
          <a:lstStyle>
            <a:lvl1pPr>
              <a:defRPr/>
            </a:lvl1pPr>
          </a:lstStyle>
          <a:p>
            <a:endParaRPr lang="en-US">
              <a:solidFill>
                <a:srgbClr val="292929"/>
              </a:solidFill>
            </a:endParaRPr>
          </a:p>
        </p:txBody>
      </p:sp>
      <p:sp>
        <p:nvSpPr>
          <p:cNvPr id="88073" name="Rectangle 9"/>
          <p:cNvSpPr>
            <a:spLocks noGrp="1" noChangeArrowheads="1"/>
          </p:cNvSpPr>
          <p:nvPr>
            <p:ph type="sldNum" sz="quarter" idx="4"/>
          </p:nvPr>
        </p:nvSpPr>
        <p:spPr>
          <a:xfrm>
            <a:off x="6553200" y="6505254"/>
            <a:ext cx="1905000" cy="200346"/>
          </a:xfrm>
        </p:spPr>
        <p:txBody>
          <a:bodyPr/>
          <a:lstStyle>
            <a:lvl1pPr>
              <a:defRPr/>
            </a:lvl1pPr>
          </a:lstStyle>
          <a:p>
            <a:fld id="{4D2D4257-6C15-224C-8DC2-DCD1A34E52A9}" type="slidenum">
              <a:rPr lang="en-US" smtClean="0"/>
              <a:pPr/>
              <a:t>‹#›</a:t>
            </a:fld>
            <a:endParaRPr lang="en-US" dirty="0"/>
          </a:p>
        </p:txBody>
      </p:sp>
      <p:grpSp>
        <p:nvGrpSpPr>
          <p:cNvPr id="88076" name="Group 12"/>
          <p:cNvGrpSpPr>
            <a:grpSpLocks/>
          </p:cNvGrpSpPr>
          <p:nvPr/>
        </p:nvGrpSpPr>
        <p:grpSpPr bwMode="auto">
          <a:xfrm>
            <a:off x="0" y="914400"/>
            <a:ext cx="8686800" cy="2514600"/>
            <a:chOff x="0" y="576"/>
            <a:chExt cx="5472" cy="1584"/>
          </a:xfrm>
        </p:grpSpPr>
        <p:sp>
          <p:nvSpPr>
            <p:cNvPr id="88066" name="Oval 2"/>
            <p:cNvSpPr>
              <a:spLocks noChangeArrowheads="1"/>
            </p:cNvSpPr>
            <p:nvPr/>
          </p:nvSpPr>
          <p:spPr bwMode="auto">
            <a:xfrm>
              <a:off x="144" y="576"/>
              <a:ext cx="1584" cy="1584"/>
            </a:xfrm>
            <a:prstGeom prst="ellipse">
              <a:avLst/>
            </a:prstGeom>
            <a:noFill/>
            <a:ln w="12700">
              <a:solidFill>
                <a:schemeClr val="accent1"/>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a:solidFill>
                  <a:srgbClr val="292929"/>
                </a:solidFill>
                <a:latin typeface="Arial" charset="0"/>
                <a:ea typeface="ＭＳ Ｐゴシック" charset="0"/>
              </a:endParaRPr>
            </a:p>
          </p:txBody>
        </p:sp>
        <p:sp>
          <p:nvSpPr>
            <p:cNvPr id="88067" name="Rectangle 3"/>
            <p:cNvSpPr>
              <a:spLocks noChangeArrowheads="1"/>
            </p:cNvSpPr>
            <p:nvPr/>
          </p:nvSpPr>
          <p:spPr bwMode="hidden">
            <a:xfrm>
              <a:off x="0" y="1056"/>
              <a:ext cx="2976" cy="720"/>
            </a:xfrm>
            <a:prstGeom prst="rect">
              <a:avLst/>
            </a:prstGeom>
            <a:solidFill>
              <a:schemeClr val="accent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8068" name="Rectangle 4"/>
            <p:cNvSpPr>
              <a:spLocks noChangeArrowheads="1"/>
            </p:cNvSpPr>
            <p:nvPr/>
          </p:nvSpPr>
          <p:spPr bwMode="hidden">
            <a:xfrm>
              <a:off x="2496" y="1056"/>
              <a:ext cx="2976" cy="720"/>
            </a:xfrm>
            <a:prstGeom prst="rect">
              <a:avLst/>
            </a:prstGeom>
            <a:gradFill rotWithShape="0">
              <a:gsLst>
                <a:gs pos="0">
                  <a:schemeClr val="accent2"/>
                </a:gs>
                <a:gs pos="100000">
                  <a:schemeClr val="bg1"/>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grpSp>
      <p:sp>
        <p:nvSpPr>
          <p:cNvPr id="88069" name="Rectangle 5"/>
          <p:cNvSpPr>
            <a:spLocks noGrp="1" noChangeArrowheads="1"/>
          </p:cNvSpPr>
          <p:nvPr>
            <p:ph type="ctrTitle"/>
          </p:nvPr>
        </p:nvSpPr>
        <p:spPr>
          <a:xfrm>
            <a:off x="838200" y="1443038"/>
            <a:ext cx="7086600" cy="1600200"/>
          </a:xfrm>
        </p:spPr>
        <p:txBody>
          <a:bodyPr anchor="ctr"/>
          <a:lstStyle>
            <a:lvl1pPr>
              <a:defRPr/>
            </a:lvl1pPr>
          </a:lstStyle>
          <a:p>
            <a:pPr lvl="0"/>
            <a:r>
              <a:rPr lang="en-US" noProof="0" dirty="0" smtClean="0"/>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r>
              <a:rPr lang="en-US" smtClean="0"/>
              <a:t>© 2017 by George B. Adams III</a:t>
            </a:r>
            <a:endParaRPr lang="en-US"/>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8D8F17C3-15C2-DE46-A6A4-6FC2E4FFC645}" type="slidenum">
              <a:rPr lang="en-US"/>
              <a:pPr/>
              <a:t>‹#›</a:t>
            </a:fld>
            <a:endParaRPr lang="en-US"/>
          </a:p>
        </p:txBody>
      </p:sp>
    </p:spTree>
    <p:extLst>
      <p:ext uri="{BB962C8B-B14F-4D97-AF65-F5344CB8AC3E}">
        <p14:creationId xmlns:p14="http://schemas.microsoft.com/office/powerpoint/2010/main" val="2720872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1313" y="96838"/>
            <a:ext cx="1919287" cy="59991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31863" y="96838"/>
            <a:ext cx="5607050" cy="59991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r>
              <a:rPr lang="en-US" smtClean="0"/>
              <a:t>© 2017 by George B. Adams III</a:t>
            </a:r>
            <a:endParaRPr lang="en-US"/>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18171EFE-CF74-014A-B355-1FE784D8A8B9}" type="slidenum">
              <a:rPr lang="en-US"/>
              <a:pPr/>
              <a:t>‹#›</a:t>
            </a:fld>
            <a:endParaRPr lang="en-US"/>
          </a:p>
        </p:txBody>
      </p:sp>
    </p:spTree>
    <p:extLst>
      <p:ext uri="{BB962C8B-B14F-4D97-AF65-F5344CB8AC3E}">
        <p14:creationId xmlns:p14="http://schemas.microsoft.com/office/powerpoint/2010/main" val="2892802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r>
              <a:rPr lang="en-US" smtClean="0"/>
              <a:t>© 2017 by George B. Adams III</a:t>
            </a:r>
            <a:endParaRPr lang="en-US"/>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F616CA18-62AE-B34C-A151-070DF961BCFA}" type="slidenum">
              <a:rPr lang="en-US"/>
              <a:pPr/>
              <a:t>‹#›</a:t>
            </a:fld>
            <a:endParaRPr lang="en-US"/>
          </a:p>
        </p:txBody>
      </p:sp>
    </p:spTree>
    <p:extLst>
      <p:ext uri="{BB962C8B-B14F-4D97-AF65-F5344CB8AC3E}">
        <p14:creationId xmlns:p14="http://schemas.microsoft.com/office/powerpoint/2010/main" val="170963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r>
              <a:rPr lang="en-US" smtClean="0"/>
              <a:t>© 2017 by George B. Adams III</a:t>
            </a:r>
            <a:endParaRPr lang="en-US"/>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9064F1BF-07F9-B647-8658-AC5FA594FBAA}" type="slidenum">
              <a:rPr lang="en-US"/>
              <a:pPr/>
              <a:t>‹#›</a:t>
            </a:fld>
            <a:endParaRPr lang="en-US"/>
          </a:p>
        </p:txBody>
      </p:sp>
    </p:spTree>
    <p:extLst>
      <p:ext uri="{BB962C8B-B14F-4D97-AF65-F5344CB8AC3E}">
        <p14:creationId xmlns:p14="http://schemas.microsoft.com/office/powerpoint/2010/main" val="3552151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49325" y="1981200"/>
            <a:ext cx="3754438"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56163" y="1981200"/>
            <a:ext cx="3754437"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r>
              <a:rPr lang="en-US" smtClean="0"/>
              <a:t>© 2017 by George B. Adams III</a:t>
            </a:r>
            <a:endParaRPr lang="en-US"/>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BA0F5024-359D-6B46-98D1-05D86B9A129A}" type="slidenum">
              <a:rPr lang="en-US"/>
              <a:pPr/>
              <a:t>‹#›</a:t>
            </a:fld>
            <a:endParaRPr lang="en-US"/>
          </a:p>
        </p:txBody>
      </p:sp>
    </p:spTree>
    <p:extLst>
      <p:ext uri="{BB962C8B-B14F-4D97-AF65-F5344CB8AC3E}">
        <p14:creationId xmlns:p14="http://schemas.microsoft.com/office/powerpoint/2010/main" val="3013379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r>
              <a:rPr lang="en-US" smtClean="0"/>
              <a:t>© 2017 by George B. Adams III</a:t>
            </a:r>
            <a:endParaRPr lang="en-US"/>
          </a:p>
        </p:txBody>
      </p:sp>
      <p:sp>
        <p:nvSpPr>
          <p:cNvPr id="8" name="Footer Placeholder 7"/>
          <p:cNvSpPr>
            <a:spLocks noGrp="1"/>
          </p:cNvSpPr>
          <p:nvPr>
            <p:ph type="ftr" sz="quarter" idx="11"/>
          </p:nvPr>
        </p:nvSpPr>
        <p:spPr/>
        <p:txBody>
          <a:bodyPr/>
          <a:lstStyle>
            <a:lvl1pPr>
              <a:defRPr/>
            </a:lvl1pPr>
          </a:lstStyle>
          <a:p>
            <a:endParaRPr lang="en-US">
              <a:solidFill>
                <a:srgbClr val="292929"/>
              </a:solidFill>
            </a:endParaRPr>
          </a:p>
        </p:txBody>
      </p:sp>
      <p:sp>
        <p:nvSpPr>
          <p:cNvPr id="9" name="Slide Number Placeholder 8"/>
          <p:cNvSpPr>
            <a:spLocks noGrp="1"/>
          </p:cNvSpPr>
          <p:nvPr>
            <p:ph type="sldNum" sz="quarter" idx="12"/>
          </p:nvPr>
        </p:nvSpPr>
        <p:spPr/>
        <p:txBody>
          <a:bodyPr/>
          <a:lstStyle>
            <a:lvl1pPr>
              <a:defRPr/>
            </a:lvl1pPr>
          </a:lstStyle>
          <a:p>
            <a:fld id="{44AAC6A8-8C03-6943-85EF-B4FF116F3551}" type="slidenum">
              <a:rPr lang="en-US"/>
              <a:pPr/>
              <a:t>‹#›</a:t>
            </a:fld>
            <a:endParaRPr lang="en-US"/>
          </a:p>
        </p:txBody>
      </p:sp>
    </p:spTree>
    <p:extLst>
      <p:ext uri="{BB962C8B-B14F-4D97-AF65-F5344CB8AC3E}">
        <p14:creationId xmlns:p14="http://schemas.microsoft.com/office/powerpoint/2010/main" val="1843339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r>
              <a:rPr lang="en-US" smtClean="0"/>
              <a:t>© 2017 by George B. Adams III</a:t>
            </a:r>
            <a:endParaRPr lang="en-US"/>
          </a:p>
        </p:txBody>
      </p:sp>
      <p:sp>
        <p:nvSpPr>
          <p:cNvPr id="4" name="Footer Placeholder 3"/>
          <p:cNvSpPr>
            <a:spLocks noGrp="1"/>
          </p:cNvSpPr>
          <p:nvPr>
            <p:ph type="ftr" sz="quarter" idx="11"/>
          </p:nvPr>
        </p:nvSpPr>
        <p:spPr/>
        <p:txBody>
          <a:bodyPr/>
          <a:lstStyle>
            <a:lvl1pPr>
              <a:defRPr/>
            </a:lvl1pPr>
          </a:lstStyle>
          <a:p>
            <a:endParaRPr lang="en-US">
              <a:solidFill>
                <a:srgbClr val="292929"/>
              </a:solidFill>
            </a:endParaRPr>
          </a:p>
        </p:txBody>
      </p:sp>
      <p:sp>
        <p:nvSpPr>
          <p:cNvPr id="5" name="Slide Number Placeholder 4"/>
          <p:cNvSpPr>
            <a:spLocks noGrp="1"/>
          </p:cNvSpPr>
          <p:nvPr>
            <p:ph type="sldNum" sz="quarter" idx="12"/>
          </p:nvPr>
        </p:nvSpPr>
        <p:spPr/>
        <p:txBody>
          <a:bodyPr/>
          <a:lstStyle>
            <a:lvl1pPr>
              <a:defRPr/>
            </a:lvl1pPr>
          </a:lstStyle>
          <a:p>
            <a:fld id="{57EC3C6A-BBE0-B94A-B791-E44AA6B2DA5B}" type="slidenum">
              <a:rPr lang="en-US"/>
              <a:pPr/>
              <a:t>‹#›</a:t>
            </a:fld>
            <a:endParaRPr lang="en-US"/>
          </a:p>
        </p:txBody>
      </p:sp>
    </p:spTree>
    <p:extLst>
      <p:ext uri="{BB962C8B-B14F-4D97-AF65-F5344CB8AC3E}">
        <p14:creationId xmlns:p14="http://schemas.microsoft.com/office/powerpoint/2010/main" val="3407501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r>
              <a:rPr lang="en-US" smtClean="0"/>
              <a:t>© 2017 by George B. Adams III</a:t>
            </a:r>
            <a:endParaRPr lang="en-US"/>
          </a:p>
        </p:txBody>
      </p:sp>
      <p:sp>
        <p:nvSpPr>
          <p:cNvPr id="3" name="Footer Placeholder 2"/>
          <p:cNvSpPr>
            <a:spLocks noGrp="1"/>
          </p:cNvSpPr>
          <p:nvPr>
            <p:ph type="ftr" sz="quarter" idx="11"/>
          </p:nvPr>
        </p:nvSpPr>
        <p:spPr/>
        <p:txBody>
          <a:bodyPr/>
          <a:lstStyle>
            <a:lvl1pPr>
              <a:defRPr/>
            </a:lvl1pPr>
          </a:lstStyle>
          <a:p>
            <a:endParaRPr lang="en-US">
              <a:solidFill>
                <a:srgbClr val="292929"/>
              </a:solidFill>
            </a:endParaRPr>
          </a:p>
        </p:txBody>
      </p:sp>
      <p:sp>
        <p:nvSpPr>
          <p:cNvPr id="4" name="Slide Number Placeholder 3"/>
          <p:cNvSpPr>
            <a:spLocks noGrp="1"/>
          </p:cNvSpPr>
          <p:nvPr>
            <p:ph type="sldNum" sz="quarter" idx="12"/>
          </p:nvPr>
        </p:nvSpPr>
        <p:spPr/>
        <p:txBody>
          <a:bodyPr/>
          <a:lstStyle>
            <a:lvl1pPr>
              <a:defRPr/>
            </a:lvl1pPr>
          </a:lstStyle>
          <a:p>
            <a:fld id="{01BC6648-A2D1-2B45-B1A1-07A4BC236D8A}" type="slidenum">
              <a:rPr lang="en-US"/>
              <a:pPr/>
              <a:t>‹#›</a:t>
            </a:fld>
            <a:endParaRPr lang="en-US"/>
          </a:p>
        </p:txBody>
      </p:sp>
    </p:spTree>
    <p:extLst>
      <p:ext uri="{BB962C8B-B14F-4D97-AF65-F5344CB8AC3E}">
        <p14:creationId xmlns:p14="http://schemas.microsoft.com/office/powerpoint/2010/main" val="2421537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r>
              <a:rPr lang="en-US" smtClean="0"/>
              <a:t>© 2017 by George B. Adams III</a:t>
            </a:r>
            <a:endParaRPr lang="en-US"/>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C7FE9F4B-0DFF-E349-9FC8-2EF87F8443D2}" type="slidenum">
              <a:rPr lang="en-US"/>
              <a:pPr/>
              <a:t>‹#›</a:t>
            </a:fld>
            <a:endParaRPr lang="en-US"/>
          </a:p>
        </p:txBody>
      </p:sp>
    </p:spTree>
    <p:extLst>
      <p:ext uri="{BB962C8B-B14F-4D97-AF65-F5344CB8AC3E}">
        <p14:creationId xmlns:p14="http://schemas.microsoft.com/office/powerpoint/2010/main" val="189814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r>
              <a:rPr lang="en-US" smtClean="0"/>
              <a:t>© 2017 by George B. Adams III</a:t>
            </a:r>
            <a:endParaRPr lang="en-US"/>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331A1627-C93F-144E-9BE4-AD3FCD384D73}" type="slidenum">
              <a:rPr lang="en-US"/>
              <a:pPr/>
              <a:t>‹#›</a:t>
            </a:fld>
            <a:endParaRPr lang="en-US"/>
          </a:p>
        </p:txBody>
      </p:sp>
    </p:spTree>
    <p:extLst>
      <p:ext uri="{BB962C8B-B14F-4D97-AF65-F5344CB8AC3E}">
        <p14:creationId xmlns:p14="http://schemas.microsoft.com/office/powerpoint/2010/main" val="5157559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042" name="Rectangle 2"/>
          <p:cNvSpPr>
            <a:spLocks noChangeArrowheads="1"/>
          </p:cNvSpPr>
          <p:nvPr/>
        </p:nvSpPr>
        <p:spPr bwMode="auto">
          <a:xfrm>
            <a:off x="0" y="961470"/>
            <a:ext cx="2133600" cy="101600"/>
          </a:xfrm>
          <a:prstGeom prst="rect">
            <a:avLst/>
          </a:prstGeom>
          <a:solidFill>
            <a:schemeClr val="accent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7043" name="Rectangle 3"/>
          <p:cNvSpPr>
            <a:spLocks noChangeArrowheads="1"/>
          </p:cNvSpPr>
          <p:nvPr/>
        </p:nvSpPr>
        <p:spPr bwMode="auto">
          <a:xfrm>
            <a:off x="1447794" y="962950"/>
            <a:ext cx="7239000" cy="101600"/>
          </a:xfrm>
          <a:prstGeom prst="rect">
            <a:avLst/>
          </a:prstGeom>
          <a:gradFill rotWithShape="0">
            <a:gsLst>
              <a:gs pos="0">
                <a:schemeClr val="accent2"/>
              </a:gs>
              <a:gs pos="100000">
                <a:schemeClr val="bg1"/>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7044" name="Rectangle 4"/>
          <p:cNvSpPr>
            <a:spLocks noGrp="1" noChangeArrowheads="1"/>
          </p:cNvSpPr>
          <p:nvPr>
            <p:ph type="title"/>
          </p:nvPr>
        </p:nvSpPr>
        <p:spPr bwMode="auto">
          <a:xfrm>
            <a:off x="486830" y="96839"/>
            <a:ext cx="8240861" cy="745196"/>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p>
            <a:pPr lvl="0"/>
            <a:r>
              <a:rPr lang="en-US" dirty="0" smtClean="0"/>
              <a:t>Click to edit Master title style</a:t>
            </a:r>
            <a:endParaRPr lang="en-US" dirty="0"/>
          </a:p>
        </p:txBody>
      </p:sp>
      <p:sp>
        <p:nvSpPr>
          <p:cNvPr id="87045" name="Rectangle 5"/>
          <p:cNvSpPr>
            <a:spLocks noGrp="1" noChangeArrowheads="1"/>
          </p:cNvSpPr>
          <p:nvPr>
            <p:ph type="body" idx="1"/>
          </p:nvPr>
        </p:nvSpPr>
        <p:spPr bwMode="auto">
          <a:xfrm>
            <a:off x="486830" y="1171186"/>
            <a:ext cx="8247965" cy="4924814"/>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7046" name="Rectangle 6"/>
          <p:cNvSpPr>
            <a:spLocks noGrp="1" noChangeArrowheads="1"/>
          </p:cNvSpPr>
          <p:nvPr>
            <p:ph type="dt" sz="half" idx="2"/>
          </p:nvPr>
        </p:nvSpPr>
        <p:spPr bwMode="auto">
          <a:xfrm>
            <a:off x="487570" y="6505254"/>
            <a:ext cx="1986676" cy="193316"/>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solidFill>
                  <a:srgbClr val="664D00"/>
                </a:solidFill>
              </a:defRPr>
            </a:lvl1pPr>
          </a:lstStyle>
          <a:p>
            <a:pPr defTabSz="914400" fontAlgn="base">
              <a:spcBef>
                <a:spcPct val="0"/>
              </a:spcBef>
              <a:spcAft>
                <a:spcPct val="0"/>
              </a:spcAft>
            </a:pPr>
            <a:r>
              <a:rPr lang="en-US" smtClean="0">
                <a:latin typeface="Arial" charset="0"/>
                <a:ea typeface="ＭＳ Ｐゴシック" charset="0"/>
              </a:rPr>
              <a:t>© 2017 by George B. Adams III</a:t>
            </a:r>
            <a:endParaRPr lang="en-US" dirty="0">
              <a:latin typeface="Arial" charset="0"/>
              <a:ea typeface="ＭＳ Ｐゴシック" charset="0"/>
            </a:endParaRPr>
          </a:p>
        </p:txBody>
      </p:sp>
      <p:sp>
        <p:nvSpPr>
          <p:cNvPr id="87047" name="Rectangle 7"/>
          <p:cNvSpPr>
            <a:spLocks noGrp="1" noChangeArrowheads="1"/>
          </p:cNvSpPr>
          <p:nvPr>
            <p:ph type="ftr" sz="quarter" idx="3"/>
          </p:nvPr>
        </p:nvSpPr>
        <p:spPr bwMode="auto">
          <a:xfrm>
            <a:off x="3352800" y="6248400"/>
            <a:ext cx="2895600" cy="457200"/>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vl1pPr>
          </a:lstStyle>
          <a:p>
            <a:pPr defTabSz="914400" fontAlgn="base">
              <a:spcBef>
                <a:spcPct val="0"/>
              </a:spcBef>
              <a:spcAft>
                <a:spcPct val="0"/>
              </a:spcAft>
            </a:pPr>
            <a:endParaRPr lang="en-US" dirty="0">
              <a:solidFill>
                <a:srgbClr val="292929"/>
              </a:solidFill>
              <a:latin typeface="Arial" charset="0"/>
              <a:ea typeface="ＭＳ Ｐゴシック" charset="0"/>
            </a:endParaRPr>
          </a:p>
        </p:txBody>
      </p:sp>
      <p:sp>
        <p:nvSpPr>
          <p:cNvPr id="87048" name="Rectangle 8"/>
          <p:cNvSpPr>
            <a:spLocks noGrp="1" noChangeArrowheads="1"/>
          </p:cNvSpPr>
          <p:nvPr>
            <p:ph type="sldNum" sz="quarter" idx="4"/>
          </p:nvPr>
        </p:nvSpPr>
        <p:spPr bwMode="auto">
          <a:xfrm>
            <a:off x="6825522" y="6505254"/>
            <a:ext cx="1905000" cy="193316"/>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solidFill>
                  <a:srgbClr val="664D00"/>
                </a:solidFill>
              </a:defRPr>
            </a:lvl1pPr>
          </a:lstStyle>
          <a:p>
            <a:pPr defTabSz="914400" fontAlgn="base">
              <a:spcBef>
                <a:spcPct val="0"/>
              </a:spcBef>
              <a:spcAft>
                <a:spcPct val="0"/>
              </a:spcAft>
            </a:pPr>
            <a:fld id="{4D326016-910B-5547-A662-1BDDCCEB8203}" type="slidenum">
              <a:rPr lang="en-US" smtClean="0">
                <a:latin typeface="Arial" charset="0"/>
                <a:ea typeface="ＭＳ Ｐゴシック" charset="0"/>
              </a:rPr>
              <a:pPr defTabSz="914400" fontAlgn="base">
                <a:spcBef>
                  <a:spcPct val="0"/>
                </a:spcBef>
                <a:spcAft>
                  <a:spcPct val="0"/>
                </a:spcAft>
              </a:pPr>
              <a:t>‹#›</a:t>
            </a:fld>
            <a:endParaRPr lang="en-US" dirty="0">
              <a:latin typeface="Arial" charset="0"/>
              <a:ea typeface="ＭＳ Ｐゴシック"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rtl="0" eaLnBrk="1" fontAlgn="base" hangingPunct="1">
        <a:spcBef>
          <a:spcPct val="0"/>
        </a:spcBef>
        <a:spcAft>
          <a:spcPct val="0"/>
        </a:spcAft>
        <a:defRPr sz="4000">
          <a:solidFill>
            <a:schemeClr val="tx1"/>
          </a:solidFill>
          <a:latin typeface="+mj-lt"/>
          <a:ea typeface="+mj-ea"/>
          <a:cs typeface="+mj-cs"/>
        </a:defRPr>
      </a:lvl1pPr>
      <a:lvl2pPr algn="l" rtl="0" eaLnBrk="1" fontAlgn="base" hangingPunct="1">
        <a:spcBef>
          <a:spcPct val="0"/>
        </a:spcBef>
        <a:spcAft>
          <a:spcPct val="0"/>
        </a:spcAft>
        <a:defRPr sz="4000">
          <a:solidFill>
            <a:schemeClr val="tx2"/>
          </a:solidFill>
          <a:latin typeface="Arial" charset="0"/>
          <a:ea typeface="ＭＳ Ｐゴシック" charset="0"/>
        </a:defRPr>
      </a:lvl2pPr>
      <a:lvl3pPr algn="l" rtl="0" eaLnBrk="1" fontAlgn="base" hangingPunct="1">
        <a:spcBef>
          <a:spcPct val="0"/>
        </a:spcBef>
        <a:spcAft>
          <a:spcPct val="0"/>
        </a:spcAft>
        <a:defRPr sz="4000">
          <a:solidFill>
            <a:schemeClr val="tx2"/>
          </a:solidFill>
          <a:latin typeface="Arial" charset="0"/>
          <a:ea typeface="ＭＳ Ｐゴシック" charset="0"/>
        </a:defRPr>
      </a:lvl3pPr>
      <a:lvl4pPr algn="l" rtl="0" eaLnBrk="1" fontAlgn="base" hangingPunct="1">
        <a:spcBef>
          <a:spcPct val="0"/>
        </a:spcBef>
        <a:spcAft>
          <a:spcPct val="0"/>
        </a:spcAft>
        <a:defRPr sz="4000">
          <a:solidFill>
            <a:schemeClr val="tx2"/>
          </a:solidFill>
          <a:latin typeface="Arial" charset="0"/>
          <a:ea typeface="ＭＳ Ｐゴシック" charset="0"/>
        </a:defRPr>
      </a:lvl4pPr>
      <a:lvl5pPr algn="l" rtl="0" eaLnBrk="1" fontAlgn="base" hangingPunct="1">
        <a:spcBef>
          <a:spcPct val="0"/>
        </a:spcBef>
        <a:spcAft>
          <a:spcPct val="0"/>
        </a:spcAft>
        <a:defRPr sz="4000">
          <a:solidFill>
            <a:schemeClr val="tx2"/>
          </a:solidFill>
          <a:latin typeface="Arial" charset="0"/>
          <a:ea typeface="ＭＳ Ｐゴシック" charset="0"/>
        </a:defRPr>
      </a:lvl5pPr>
      <a:lvl6pPr marL="457200" algn="l" rtl="0" eaLnBrk="1" fontAlgn="base" hangingPunct="1">
        <a:spcBef>
          <a:spcPct val="0"/>
        </a:spcBef>
        <a:spcAft>
          <a:spcPct val="0"/>
        </a:spcAft>
        <a:defRPr sz="4000">
          <a:solidFill>
            <a:schemeClr val="tx2"/>
          </a:solidFill>
          <a:latin typeface="Arial" charset="0"/>
          <a:ea typeface="ＭＳ Ｐゴシック" charset="0"/>
        </a:defRPr>
      </a:lvl6pPr>
      <a:lvl7pPr marL="914400" algn="l" rtl="0" eaLnBrk="1" fontAlgn="base" hangingPunct="1">
        <a:spcBef>
          <a:spcPct val="0"/>
        </a:spcBef>
        <a:spcAft>
          <a:spcPct val="0"/>
        </a:spcAft>
        <a:defRPr sz="4000">
          <a:solidFill>
            <a:schemeClr val="tx2"/>
          </a:solidFill>
          <a:latin typeface="Arial" charset="0"/>
          <a:ea typeface="ＭＳ Ｐゴシック" charset="0"/>
        </a:defRPr>
      </a:lvl7pPr>
      <a:lvl8pPr marL="1371600" algn="l" rtl="0" eaLnBrk="1" fontAlgn="base" hangingPunct="1">
        <a:spcBef>
          <a:spcPct val="0"/>
        </a:spcBef>
        <a:spcAft>
          <a:spcPct val="0"/>
        </a:spcAft>
        <a:defRPr sz="4000">
          <a:solidFill>
            <a:schemeClr val="tx2"/>
          </a:solidFill>
          <a:latin typeface="Arial" charset="0"/>
          <a:ea typeface="ＭＳ Ｐゴシック" charset="0"/>
        </a:defRPr>
      </a:lvl8pPr>
      <a:lvl9pPr marL="1828800" algn="l" rtl="0" eaLnBrk="1" fontAlgn="base" hangingPunct="1">
        <a:spcBef>
          <a:spcPct val="0"/>
        </a:spcBef>
        <a:spcAft>
          <a:spcPct val="0"/>
        </a:spcAft>
        <a:defRPr sz="4000">
          <a:solidFill>
            <a:schemeClr val="tx2"/>
          </a:solidFill>
          <a:latin typeface="Arial" charset="0"/>
          <a:ea typeface="ＭＳ Ｐゴシック" charset="0"/>
        </a:defRPr>
      </a:lvl9pPr>
    </p:titleStyle>
    <p:bodyStyle>
      <a:lvl1pPr marL="447675" indent="-447675" algn="l" rtl="0" eaLnBrk="1" fontAlgn="base" hangingPunct="1">
        <a:spcBef>
          <a:spcPct val="20000"/>
        </a:spcBef>
        <a:spcAft>
          <a:spcPct val="0"/>
        </a:spcAft>
        <a:buClr>
          <a:schemeClr val="accent1"/>
        </a:buClr>
        <a:buSzPct val="70000"/>
        <a:buFont typeface="Wingdings" charset="0"/>
        <a:buChar char="n"/>
        <a:defRPr sz="3200">
          <a:solidFill>
            <a:schemeClr val="tx1"/>
          </a:solidFill>
          <a:latin typeface="+mn-lt"/>
          <a:ea typeface="+mn-ea"/>
          <a:cs typeface="+mn-cs"/>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6.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9.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0.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1733" y="414588"/>
            <a:ext cx="8721956" cy="2319867"/>
          </a:xfrm>
        </p:spPr>
        <p:txBody>
          <a:bodyPr>
            <a:noAutofit/>
          </a:bodyPr>
          <a:lstStyle/>
          <a:p>
            <a:pPr>
              <a:lnSpc>
                <a:spcPct val="150000"/>
              </a:lnSpc>
            </a:pPr>
            <a:r>
              <a:rPr lang="en-US" dirty="0" smtClean="0"/>
              <a:t>CS 250 </a:t>
            </a:r>
            <a:r>
              <a:rPr lang="en-US" smtClean="0"/>
              <a:t>Lecture 38 </a:t>
            </a:r>
            <a:r>
              <a:rPr lang="en-US" dirty="0" smtClean="0"/>
              <a:t>-</a:t>
            </a:r>
            <a:br>
              <a:rPr lang="en-US" dirty="0" smtClean="0"/>
            </a:br>
            <a:r>
              <a:rPr lang="en-US" dirty="0" smtClean="0"/>
              <a:t>We interrupt our program to bring you …</a:t>
            </a:r>
            <a:endParaRPr lang="en-US" sz="4000" dirty="0"/>
          </a:p>
        </p:txBody>
      </p:sp>
      <p:sp>
        <p:nvSpPr>
          <p:cNvPr id="3" name="Subtitle 2"/>
          <p:cNvSpPr>
            <a:spLocks noGrp="1"/>
          </p:cNvSpPr>
          <p:nvPr>
            <p:ph type="subTitle" idx="1"/>
          </p:nvPr>
        </p:nvSpPr>
        <p:spPr>
          <a:xfrm>
            <a:off x="1371599" y="4056501"/>
            <a:ext cx="6781437" cy="1883600"/>
          </a:xfrm>
        </p:spPr>
        <p:txBody>
          <a:bodyPr/>
          <a:lstStyle/>
          <a:p>
            <a:pPr algn="r">
              <a:lnSpc>
                <a:spcPct val="110000"/>
              </a:lnSpc>
            </a:pPr>
            <a:r>
              <a:rPr lang="en-US" sz="2400" dirty="0" smtClean="0"/>
              <a:t>2017.11.17</a:t>
            </a:r>
          </a:p>
          <a:p>
            <a:pPr algn="r">
              <a:lnSpc>
                <a:spcPct val="110000"/>
              </a:lnSpc>
            </a:pPr>
            <a:r>
              <a:rPr lang="en-US" sz="2400" dirty="0" smtClean="0"/>
              <a:t>Never interrupt someone doing what you said could not be done.</a:t>
            </a:r>
          </a:p>
          <a:p>
            <a:pPr algn="r">
              <a:lnSpc>
                <a:spcPct val="110000"/>
              </a:lnSpc>
            </a:pPr>
            <a:r>
              <a:rPr lang="en-US" sz="2400" dirty="0" smtClean="0">
                <a:latin typeface="Calibri"/>
                <a:cs typeface="Calibri"/>
              </a:rPr>
              <a:t>Amelia Earhart</a:t>
            </a:r>
            <a:endParaRPr lang="en-US" sz="2400" dirty="0">
              <a:latin typeface="Calibri"/>
              <a:cs typeface="Calibri"/>
            </a:endParaRPr>
          </a:p>
        </p:txBody>
      </p:sp>
      <p:sp>
        <p:nvSpPr>
          <p:cNvPr id="4" name="Date Placeholder 3"/>
          <p:cNvSpPr>
            <a:spLocks noGrp="1"/>
          </p:cNvSpPr>
          <p:nvPr>
            <p:ph type="dt" sz="half" idx="2"/>
          </p:nvPr>
        </p:nvSpPr>
        <p:spPr/>
        <p:txBody>
          <a:bodyPr/>
          <a:lstStyle/>
          <a:p>
            <a:r>
              <a:rPr lang="en-US" smtClean="0"/>
              <a:t>© 2017 by George B. Adams III</a:t>
            </a:r>
            <a:endParaRPr lang="en-US" dirty="0"/>
          </a:p>
        </p:txBody>
      </p:sp>
      <p:sp>
        <p:nvSpPr>
          <p:cNvPr id="5" name="Slide Number Placeholder 4"/>
          <p:cNvSpPr>
            <a:spLocks noGrp="1"/>
          </p:cNvSpPr>
          <p:nvPr>
            <p:ph type="sldNum" sz="quarter" idx="4"/>
          </p:nvPr>
        </p:nvSpPr>
        <p:spPr/>
        <p:txBody>
          <a:bodyPr/>
          <a:lstStyle/>
          <a:p>
            <a:fld id="{4D2D4257-6C15-224C-8DC2-DCD1A34E52A9}" type="slidenum">
              <a:rPr lang="en-US" smtClean="0"/>
              <a:pPr/>
              <a:t>1</a:t>
            </a:fld>
            <a:endParaRPr lang="en-US" dirty="0"/>
          </a:p>
        </p:txBody>
      </p:sp>
    </p:spTree>
    <p:extLst>
      <p:ext uri="{BB962C8B-B14F-4D97-AF65-F5344CB8AC3E}">
        <p14:creationId xmlns:p14="http://schemas.microsoft.com/office/powerpoint/2010/main" val="395944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600" dirty="0" smtClean="0"/>
              <a:t>Example bus interface for ink-jet printer</a:t>
            </a:r>
            <a:endParaRPr lang="en-US" sz="3600" dirty="0"/>
          </a:p>
        </p:txBody>
      </p:sp>
      <p:pic>
        <p:nvPicPr>
          <p:cNvPr id="6" name="Content Placeholder 5" descr="figure-16.2.jpeg"/>
          <p:cNvPicPr>
            <a:picLocks noGrp="1" noChangeAspect="1"/>
          </p:cNvPicPr>
          <p:nvPr>
            <p:ph idx="1"/>
          </p:nvPr>
        </p:nvPicPr>
        <p:blipFill rotWithShape="1">
          <a:blip r:embed="rId2">
            <a:extLst>
              <a:ext uri="{28A0092B-C50C-407E-A947-70E740481C1C}">
                <a14:useLocalDpi xmlns:a14="http://schemas.microsoft.com/office/drawing/2010/main" val="0"/>
              </a:ext>
            </a:extLst>
          </a:blip>
          <a:srcRect l="-109" r="2362" b="32228"/>
          <a:stretch/>
        </p:blipFill>
        <p:spPr>
          <a:xfrm>
            <a:off x="167372" y="1691413"/>
            <a:ext cx="8976627" cy="3221061"/>
          </a:xfrm>
        </p:spPr>
      </p:pic>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01BC6648-A2D1-2B45-B1A1-07A4BC236D8A}" type="slidenum">
              <a:rPr lang="en-US" smtClean="0"/>
              <a:pPr/>
              <a:t>10</a:t>
            </a:fld>
            <a:endParaRPr lang="en-US"/>
          </a:p>
        </p:txBody>
      </p:sp>
      <p:sp>
        <p:nvSpPr>
          <p:cNvPr id="7" name="TextBox 6"/>
          <p:cNvSpPr txBox="1"/>
          <p:nvPr/>
        </p:nvSpPr>
        <p:spPr>
          <a:xfrm>
            <a:off x="817177" y="5440537"/>
            <a:ext cx="7679260" cy="707886"/>
          </a:xfrm>
          <a:prstGeom prst="rect">
            <a:avLst/>
          </a:prstGeom>
          <a:noFill/>
        </p:spPr>
        <p:txBody>
          <a:bodyPr wrap="square" rtlCol="0">
            <a:spAutoFit/>
          </a:bodyPr>
          <a:lstStyle/>
          <a:p>
            <a:r>
              <a:rPr lang="en-US" sz="2000" dirty="0" smtClean="0"/>
              <a:t>For code on next slide, assume that Address 0 above (printer-relative) has been assigned physical address 0x110000.</a:t>
            </a:r>
            <a:endParaRPr lang="en-US" sz="2000" dirty="0"/>
          </a:p>
        </p:txBody>
      </p:sp>
      <p:sp>
        <p:nvSpPr>
          <p:cNvPr id="8" name="TextBox 7"/>
          <p:cNvSpPr txBox="1"/>
          <p:nvPr/>
        </p:nvSpPr>
        <p:spPr>
          <a:xfrm>
            <a:off x="514016" y="1189401"/>
            <a:ext cx="6647974" cy="400110"/>
          </a:xfrm>
          <a:prstGeom prst="rect">
            <a:avLst/>
          </a:prstGeom>
          <a:noFill/>
        </p:spPr>
        <p:txBody>
          <a:bodyPr wrap="none" rtlCol="0">
            <a:spAutoFit/>
          </a:bodyPr>
          <a:lstStyle/>
          <a:p>
            <a:r>
              <a:rPr lang="en-US" sz="2000" dirty="0" smtClean="0"/>
              <a:t>List of the Control and Status “registers” for the ink-jet printer</a:t>
            </a:r>
            <a:endParaRPr lang="en-US" sz="2000" dirty="0"/>
          </a:p>
        </p:txBody>
      </p:sp>
    </p:spTree>
    <p:extLst>
      <p:ext uri="{BB962C8B-B14F-4D97-AF65-F5344CB8AC3E}">
        <p14:creationId xmlns:p14="http://schemas.microsoft.com/office/powerpoint/2010/main" val="19629034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6830" y="96839"/>
            <a:ext cx="8464719" cy="745196"/>
          </a:xfrm>
        </p:spPr>
        <p:txBody>
          <a:bodyPr/>
          <a:lstStyle/>
          <a:p>
            <a:r>
              <a:rPr lang="en-US" dirty="0" smtClean="0"/>
              <a:t>C code to poll</a:t>
            </a:r>
            <a:endParaRPr lang="en-US" dirty="0"/>
          </a:p>
        </p:txBody>
      </p:sp>
      <p:pic>
        <p:nvPicPr>
          <p:cNvPr id="6" name="Content Placeholder 5" descr="figure-16.3.jpeg"/>
          <p:cNvPicPr>
            <a:picLocks noGrp="1" noChangeAspect="1"/>
          </p:cNvPicPr>
          <p:nvPr>
            <p:ph idx="1"/>
          </p:nvPr>
        </p:nvPicPr>
        <p:blipFill rotWithShape="1">
          <a:blip r:embed="rId2">
            <a:extLst>
              <a:ext uri="{28A0092B-C50C-407E-A947-70E740481C1C}">
                <a14:useLocalDpi xmlns:a14="http://schemas.microsoft.com/office/drawing/2010/main" val="0"/>
              </a:ext>
            </a:extLst>
          </a:blip>
          <a:srcRect t="3503" b="18835"/>
          <a:stretch/>
        </p:blipFill>
        <p:spPr>
          <a:xfrm>
            <a:off x="486830" y="1142004"/>
            <a:ext cx="8247965" cy="5394845"/>
          </a:xfrm>
        </p:spPr>
      </p:pic>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11</a:t>
            </a:fld>
            <a:endParaRPr lang="en-US"/>
          </a:p>
        </p:txBody>
      </p:sp>
      <p:sp>
        <p:nvSpPr>
          <p:cNvPr id="7" name="TextBox 6"/>
          <p:cNvSpPr txBox="1"/>
          <p:nvPr/>
        </p:nvSpPr>
        <p:spPr>
          <a:xfrm>
            <a:off x="3991208" y="2338493"/>
            <a:ext cx="2653153" cy="369332"/>
          </a:xfrm>
          <a:prstGeom prst="rect">
            <a:avLst/>
          </a:prstGeom>
          <a:noFill/>
        </p:spPr>
        <p:txBody>
          <a:bodyPr wrap="none" rtlCol="0">
            <a:spAutoFit/>
          </a:bodyPr>
          <a:lstStyle/>
          <a:p>
            <a:r>
              <a:rPr lang="en-US" dirty="0" smtClean="0">
                <a:solidFill>
                  <a:srgbClr val="FF8000"/>
                </a:solidFill>
              </a:rPr>
              <a:t>// Non-zero if printer is on</a:t>
            </a:r>
            <a:endParaRPr lang="en-US" dirty="0">
              <a:solidFill>
                <a:srgbClr val="FF8000"/>
              </a:solidFill>
            </a:endParaRPr>
          </a:p>
        </p:txBody>
      </p:sp>
      <p:sp>
        <p:nvSpPr>
          <p:cNvPr id="8" name="TextBox 7"/>
          <p:cNvSpPr txBox="1"/>
          <p:nvPr/>
        </p:nvSpPr>
        <p:spPr>
          <a:xfrm>
            <a:off x="3186103" y="3136013"/>
            <a:ext cx="5765446" cy="369332"/>
          </a:xfrm>
          <a:prstGeom prst="rect">
            <a:avLst/>
          </a:prstGeom>
          <a:noFill/>
        </p:spPr>
        <p:txBody>
          <a:bodyPr wrap="none" rtlCol="0">
            <a:spAutoFit/>
          </a:bodyPr>
          <a:lstStyle/>
          <a:p>
            <a:r>
              <a:rPr lang="en-US" dirty="0" smtClean="0">
                <a:solidFill>
                  <a:srgbClr val="FF8000"/>
                </a:solidFill>
              </a:rPr>
              <a:t>// Device is busy if *(p+6) != 0; proxy for “Load is complete”</a:t>
            </a:r>
            <a:endParaRPr lang="en-US" dirty="0">
              <a:solidFill>
                <a:srgbClr val="FF8000"/>
              </a:solidFill>
            </a:endParaRPr>
          </a:p>
        </p:txBody>
      </p:sp>
      <p:sp>
        <p:nvSpPr>
          <p:cNvPr id="9" name="TextBox 8"/>
          <p:cNvSpPr txBox="1"/>
          <p:nvPr/>
        </p:nvSpPr>
        <p:spPr>
          <a:xfrm>
            <a:off x="3177239" y="4296413"/>
            <a:ext cx="3960827" cy="369332"/>
          </a:xfrm>
          <a:prstGeom prst="rect">
            <a:avLst/>
          </a:prstGeom>
          <a:noFill/>
        </p:spPr>
        <p:txBody>
          <a:bodyPr wrap="none" rtlCol="0">
            <a:spAutoFit/>
          </a:bodyPr>
          <a:lstStyle/>
          <a:p>
            <a:r>
              <a:rPr lang="en-US" dirty="0" smtClean="0">
                <a:solidFill>
                  <a:srgbClr val="FF8000"/>
                </a:solidFill>
              </a:rPr>
              <a:t>// Busy now a proxy for “Data is loaded”</a:t>
            </a:r>
            <a:endParaRPr lang="en-US" dirty="0">
              <a:solidFill>
                <a:srgbClr val="FF8000"/>
              </a:solidFill>
            </a:endParaRPr>
          </a:p>
        </p:txBody>
      </p:sp>
      <p:sp>
        <p:nvSpPr>
          <p:cNvPr id="10" name="TextBox 9"/>
          <p:cNvSpPr txBox="1"/>
          <p:nvPr/>
        </p:nvSpPr>
        <p:spPr>
          <a:xfrm>
            <a:off x="3198612" y="5164493"/>
            <a:ext cx="5834425" cy="369332"/>
          </a:xfrm>
          <a:prstGeom prst="rect">
            <a:avLst/>
          </a:prstGeom>
          <a:noFill/>
        </p:spPr>
        <p:txBody>
          <a:bodyPr wrap="none" rtlCol="0">
            <a:spAutoFit/>
          </a:bodyPr>
          <a:lstStyle/>
          <a:p>
            <a:r>
              <a:rPr lang="en-US" dirty="0" smtClean="0">
                <a:solidFill>
                  <a:srgbClr val="FF8000"/>
                </a:solidFill>
              </a:rPr>
              <a:t>// This is not an infinite loop if the printer operates correctly</a:t>
            </a:r>
            <a:endParaRPr lang="en-US" dirty="0">
              <a:solidFill>
                <a:srgbClr val="FF8000"/>
              </a:solidFill>
            </a:endParaRPr>
          </a:p>
        </p:txBody>
      </p:sp>
      <p:sp>
        <p:nvSpPr>
          <p:cNvPr id="11" name="TextBox 10"/>
          <p:cNvSpPr txBox="1"/>
          <p:nvPr/>
        </p:nvSpPr>
        <p:spPr>
          <a:xfrm>
            <a:off x="3219985" y="6032573"/>
            <a:ext cx="4112311" cy="369332"/>
          </a:xfrm>
          <a:prstGeom prst="rect">
            <a:avLst/>
          </a:prstGeom>
          <a:noFill/>
        </p:spPr>
        <p:txBody>
          <a:bodyPr wrap="none" rtlCol="0">
            <a:spAutoFit/>
          </a:bodyPr>
          <a:lstStyle/>
          <a:p>
            <a:r>
              <a:rPr lang="en-US" dirty="0" smtClean="0">
                <a:solidFill>
                  <a:srgbClr val="FF8000"/>
                </a:solidFill>
              </a:rPr>
              <a:t>// Printer failure requires a system reboot</a:t>
            </a:r>
            <a:endParaRPr lang="en-US" dirty="0">
              <a:solidFill>
                <a:srgbClr val="FF8000"/>
              </a:solidFill>
            </a:endParaRPr>
          </a:p>
        </p:txBody>
      </p:sp>
    </p:spTree>
    <p:extLst>
      <p:ext uri="{BB962C8B-B14F-4D97-AF65-F5344CB8AC3E}">
        <p14:creationId xmlns:p14="http://schemas.microsoft.com/office/powerpoint/2010/main" val="8738770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Polling code using </a:t>
            </a:r>
            <a:r>
              <a:rPr lang="en-US" dirty="0" err="1" smtClean="0"/>
              <a:t>struct</a:t>
            </a:r>
            <a:endParaRPr lang="en-US" dirty="0"/>
          </a:p>
        </p:txBody>
      </p:sp>
      <p:pic>
        <p:nvPicPr>
          <p:cNvPr id="6" name="Content Placeholder 5" descr="figure-16.4.jpeg"/>
          <p:cNvPicPr>
            <a:picLocks noGrp="1" noChangeAspect="1"/>
          </p:cNvPicPr>
          <p:nvPr>
            <p:ph idx="1"/>
          </p:nvPr>
        </p:nvPicPr>
        <p:blipFill rotWithShape="1">
          <a:blip r:embed="rId2">
            <a:extLst>
              <a:ext uri="{28A0092B-C50C-407E-A947-70E740481C1C}">
                <a14:useLocalDpi xmlns:a14="http://schemas.microsoft.com/office/drawing/2010/main" val="0"/>
              </a:ext>
            </a:extLst>
          </a:blip>
          <a:srcRect l="-1783" r="-1783"/>
          <a:stretch/>
        </p:blipFill>
        <p:spPr>
          <a:xfrm>
            <a:off x="1986398" y="1168400"/>
            <a:ext cx="5235705" cy="5704734"/>
          </a:xfrm>
        </p:spPr>
      </p:pic>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01BC6648-A2D1-2B45-B1A1-07A4BC236D8A}" type="slidenum">
              <a:rPr lang="en-US" smtClean="0"/>
              <a:pPr/>
              <a:t>12</a:t>
            </a:fld>
            <a:endParaRPr lang="en-US"/>
          </a:p>
        </p:txBody>
      </p:sp>
    </p:spTree>
    <p:extLst>
      <p:ext uri="{BB962C8B-B14F-4D97-AF65-F5344CB8AC3E}">
        <p14:creationId xmlns:p14="http://schemas.microsoft.com/office/powerpoint/2010/main" val="6113713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Programmed I/O:  What’s to Like?</a:t>
            </a:r>
            <a:endParaRPr lang="en-US" dirty="0"/>
          </a:p>
        </p:txBody>
      </p:sp>
      <p:sp>
        <p:nvSpPr>
          <p:cNvPr id="3" name="Content Placeholder 2"/>
          <p:cNvSpPr>
            <a:spLocks noGrp="1"/>
          </p:cNvSpPr>
          <p:nvPr>
            <p:ph idx="1"/>
          </p:nvPr>
        </p:nvSpPr>
        <p:spPr/>
        <p:txBody>
          <a:bodyPr/>
          <a:lstStyle/>
          <a:p>
            <a:r>
              <a:rPr lang="en-US" dirty="0" smtClean="0"/>
              <a:t>Pro</a:t>
            </a:r>
          </a:p>
          <a:p>
            <a:pPr lvl="1"/>
            <a:r>
              <a:rPr lang="en-US" dirty="0" smtClean="0"/>
              <a:t>Cheap, bare-bones hardware can do it</a:t>
            </a:r>
          </a:p>
          <a:p>
            <a:pPr lvl="1"/>
            <a:r>
              <a:rPr lang="en-US" dirty="0" smtClean="0"/>
              <a:t>Cheap, do not need an O/S</a:t>
            </a:r>
          </a:p>
          <a:p>
            <a:r>
              <a:rPr lang="en-US" dirty="0" smtClean="0"/>
              <a:t>Con</a:t>
            </a:r>
          </a:p>
          <a:p>
            <a:pPr lvl="1"/>
            <a:r>
              <a:rPr lang="en-US" dirty="0" smtClean="0"/>
              <a:t>Programmer must include I/O busy wait loop in App code</a:t>
            </a:r>
          </a:p>
          <a:p>
            <a:pPr lvl="1"/>
            <a:r>
              <a:rPr lang="en-US" dirty="0" smtClean="0"/>
              <a:t>While waiting on one I/O need, cannot monitor any other I/O</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13</a:t>
            </a:fld>
            <a:endParaRPr lang="en-US"/>
          </a:p>
        </p:txBody>
      </p:sp>
    </p:spTree>
    <p:extLst>
      <p:ext uri="{BB962C8B-B14F-4D97-AF65-F5344CB8AC3E}">
        <p14:creationId xmlns:p14="http://schemas.microsoft.com/office/powerpoint/2010/main" val="17557726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771" y="0"/>
            <a:ext cx="8875059" cy="6858000"/>
          </a:xfrm>
          <a:prstGeom prst="rect">
            <a:avLst/>
          </a:prstGeom>
        </p:spPr>
      </p:pic>
      <p:sp>
        <p:nvSpPr>
          <p:cNvPr id="3" name="TextBox 2"/>
          <p:cNvSpPr txBox="1"/>
          <p:nvPr/>
        </p:nvSpPr>
        <p:spPr>
          <a:xfrm>
            <a:off x="1384301" y="4279900"/>
            <a:ext cx="6527800" cy="1200328"/>
          </a:xfrm>
          <a:prstGeom prst="rect">
            <a:avLst/>
          </a:prstGeom>
          <a:noFill/>
        </p:spPr>
        <p:txBody>
          <a:bodyPr wrap="square" rtlCol="0">
            <a:spAutoFit/>
          </a:bodyPr>
          <a:lstStyle/>
          <a:p>
            <a:r>
              <a:rPr lang="en-US" sz="2400" dirty="0" smtClean="0">
                <a:solidFill>
                  <a:srgbClr val="F79646"/>
                </a:solidFill>
              </a:rPr>
              <a:t>– Makes good sense now that hardware is cheaper so that building smarter devices is feasible and since a CPU is wasted with polling (busy wait)</a:t>
            </a:r>
            <a:endParaRPr lang="en-US" sz="2400" dirty="0">
              <a:solidFill>
                <a:srgbClr val="F79646"/>
              </a:solidFill>
            </a:endParaRP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01BC6648-A2D1-2B45-B1A1-07A4BC236D8A}" type="slidenum">
              <a:rPr lang="en-US" smtClean="0"/>
              <a:pPr/>
              <a:t>14</a:t>
            </a:fld>
            <a:endParaRPr lang="en-US"/>
          </a:p>
        </p:txBody>
      </p:sp>
    </p:spTree>
    <p:extLst>
      <p:ext uri="{BB962C8B-B14F-4D97-AF65-F5344CB8AC3E}">
        <p14:creationId xmlns:p14="http://schemas.microsoft.com/office/powerpoint/2010/main" val="6988746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15</a:t>
            </a:fld>
            <a:endParaRPr lang="en-US"/>
          </a:p>
        </p:txBody>
      </p:sp>
    </p:spTree>
    <p:extLst>
      <p:ext uri="{BB962C8B-B14F-4D97-AF65-F5344CB8AC3E}">
        <p14:creationId xmlns:p14="http://schemas.microsoft.com/office/powerpoint/2010/main" val="13978577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TextBox 2"/>
          <p:cNvSpPr txBox="1"/>
          <p:nvPr/>
        </p:nvSpPr>
        <p:spPr>
          <a:xfrm>
            <a:off x="5427129" y="1159925"/>
            <a:ext cx="3497321" cy="461665"/>
          </a:xfrm>
          <a:prstGeom prst="rect">
            <a:avLst/>
          </a:prstGeom>
          <a:noFill/>
        </p:spPr>
        <p:txBody>
          <a:bodyPr wrap="none" rtlCol="0">
            <a:spAutoFit/>
          </a:bodyPr>
          <a:lstStyle/>
          <a:p>
            <a:r>
              <a:rPr lang="en-US" sz="2400" dirty="0" smtClean="0">
                <a:solidFill>
                  <a:srgbClr val="FF6600"/>
                </a:solidFill>
              </a:rPr>
              <a:t>Synchronous with the CPU</a:t>
            </a:r>
            <a:endParaRPr lang="en-US" sz="2400" dirty="0">
              <a:solidFill>
                <a:srgbClr val="FF6600"/>
              </a:solidFill>
            </a:endParaRPr>
          </a:p>
        </p:txBody>
      </p:sp>
      <p:sp>
        <p:nvSpPr>
          <p:cNvPr id="4" name="TextBox 3"/>
          <p:cNvSpPr txBox="1"/>
          <p:nvPr/>
        </p:nvSpPr>
        <p:spPr>
          <a:xfrm>
            <a:off x="5858929" y="2971792"/>
            <a:ext cx="3030848" cy="461665"/>
          </a:xfrm>
          <a:prstGeom prst="rect">
            <a:avLst/>
          </a:prstGeom>
          <a:noFill/>
        </p:spPr>
        <p:txBody>
          <a:bodyPr wrap="none" rtlCol="0">
            <a:spAutoFit/>
          </a:bodyPr>
          <a:lstStyle/>
          <a:p>
            <a:r>
              <a:rPr lang="en-US" sz="2400" dirty="0" smtClean="0">
                <a:solidFill>
                  <a:srgbClr val="FF6600"/>
                </a:solidFill>
              </a:rPr>
              <a:t>“</a:t>
            </a:r>
            <a:r>
              <a:rPr lang="en-US" sz="2400" dirty="0" err="1" smtClean="0">
                <a:solidFill>
                  <a:srgbClr val="FF6600"/>
                </a:solidFill>
              </a:rPr>
              <a:t>Asynch</a:t>
            </a:r>
            <a:r>
              <a:rPr lang="en-US" sz="2400" dirty="0" smtClean="0">
                <a:solidFill>
                  <a:srgbClr val="FF6600"/>
                </a:solidFill>
              </a:rPr>
              <a:t>” with the CPU</a:t>
            </a:r>
            <a:endParaRPr lang="en-US" sz="2400" dirty="0">
              <a:solidFill>
                <a:srgbClr val="FF6600"/>
              </a:solidFill>
            </a:endParaRPr>
          </a:p>
        </p:txBody>
      </p:sp>
      <p:sp>
        <p:nvSpPr>
          <p:cNvPr id="5" name="TextBox 4"/>
          <p:cNvSpPr txBox="1"/>
          <p:nvPr/>
        </p:nvSpPr>
        <p:spPr>
          <a:xfrm>
            <a:off x="3906091" y="1999166"/>
            <a:ext cx="2274982" cy="707886"/>
          </a:xfrm>
          <a:prstGeom prst="rect">
            <a:avLst/>
          </a:prstGeom>
          <a:noFill/>
        </p:spPr>
        <p:txBody>
          <a:bodyPr wrap="none" rtlCol="0">
            <a:spAutoFit/>
          </a:bodyPr>
          <a:lstStyle/>
          <a:p>
            <a:r>
              <a:rPr lang="en-US" sz="2000" dirty="0">
                <a:solidFill>
                  <a:srgbClr val="FF6600"/>
                </a:solidFill>
              </a:rPr>
              <a:t>w</a:t>
            </a:r>
            <a:r>
              <a:rPr lang="en-US" sz="2000" dirty="0" smtClean="0">
                <a:solidFill>
                  <a:srgbClr val="FF6600"/>
                </a:solidFill>
              </a:rPr>
              <a:t>ithin the app itself</a:t>
            </a:r>
          </a:p>
          <a:p>
            <a:r>
              <a:rPr lang="en-US" sz="2000" dirty="0">
                <a:solidFill>
                  <a:srgbClr val="FF6600"/>
                </a:solidFill>
              </a:rPr>
              <a:t>^</a:t>
            </a:r>
          </a:p>
        </p:txBody>
      </p:sp>
      <p:sp>
        <p:nvSpPr>
          <p:cNvPr id="6" name="TextBox 5"/>
          <p:cNvSpPr txBox="1"/>
          <p:nvPr/>
        </p:nvSpPr>
        <p:spPr>
          <a:xfrm>
            <a:off x="4113712" y="5153936"/>
            <a:ext cx="2768016" cy="707886"/>
          </a:xfrm>
          <a:prstGeom prst="rect">
            <a:avLst/>
          </a:prstGeom>
          <a:noFill/>
        </p:spPr>
        <p:txBody>
          <a:bodyPr wrap="square" rtlCol="0">
            <a:spAutoFit/>
          </a:bodyPr>
          <a:lstStyle/>
          <a:p>
            <a:r>
              <a:rPr lang="en-US" sz="2000" dirty="0" smtClean="0">
                <a:solidFill>
                  <a:srgbClr val="FF6600"/>
                </a:solidFill>
              </a:rPr>
              <a:t>System programmer, not </a:t>
            </a:r>
            <a:r>
              <a:rPr lang="en-US" sz="2000" b="1" dirty="0" smtClean="0">
                <a:solidFill>
                  <a:srgbClr val="FF6600"/>
                </a:solidFill>
              </a:rPr>
              <a:t>every </a:t>
            </a:r>
            <a:r>
              <a:rPr lang="en-US" sz="2000" dirty="0" smtClean="0">
                <a:solidFill>
                  <a:srgbClr val="FF6600"/>
                </a:solidFill>
              </a:rPr>
              <a:t>app programmer</a:t>
            </a:r>
          </a:p>
        </p:txBody>
      </p:sp>
      <p:sp>
        <p:nvSpPr>
          <p:cNvPr id="7" name="Date Placeholder 6"/>
          <p:cNvSpPr>
            <a:spLocks noGrp="1"/>
          </p:cNvSpPr>
          <p:nvPr>
            <p:ph type="dt" sz="half" idx="10"/>
          </p:nvPr>
        </p:nvSpPr>
        <p:spPr/>
        <p:txBody>
          <a:bodyPr/>
          <a:lstStyle/>
          <a:p>
            <a:r>
              <a:rPr lang="en-US" smtClean="0"/>
              <a:t>© 2017 by George B. Adams III</a:t>
            </a:r>
            <a:endParaRPr lang="en-US"/>
          </a:p>
        </p:txBody>
      </p:sp>
      <p:sp>
        <p:nvSpPr>
          <p:cNvPr id="8" name="Slide Number Placeholder 7"/>
          <p:cNvSpPr>
            <a:spLocks noGrp="1"/>
          </p:cNvSpPr>
          <p:nvPr>
            <p:ph type="sldNum" sz="quarter" idx="12"/>
          </p:nvPr>
        </p:nvSpPr>
        <p:spPr/>
        <p:txBody>
          <a:bodyPr/>
          <a:lstStyle/>
          <a:p>
            <a:fld id="{01BC6648-A2D1-2B45-B1A1-07A4BC236D8A}" type="slidenum">
              <a:rPr lang="en-US" smtClean="0"/>
              <a:pPr/>
              <a:t>16</a:t>
            </a:fld>
            <a:endParaRPr lang="en-US"/>
          </a:p>
        </p:txBody>
      </p:sp>
    </p:spTree>
    <p:extLst>
      <p:ext uri="{BB962C8B-B14F-4D97-AF65-F5344CB8AC3E}">
        <p14:creationId xmlns:p14="http://schemas.microsoft.com/office/powerpoint/2010/main" val="3245094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17</a:t>
            </a:fld>
            <a:endParaRPr lang="en-US"/>
          </a:p>
        </p:txBody>
      </p:sp>
      <p:sp>
        <p:nvSpPr>
          <p:cNvPr id="5" name="Rounded Rectangle 4"/>
          <p:cNvSpPr/>
          <p:nvPr/>
        </p:nvSpPr>
        <p:spPr bwMode="auto">
          <a:xfrm>
            <a:off x="1422400" y="1879600"/>
            <a:ext cx="6629400" cy="1079500"/>
          </a:xfrm>
          <a:prstGeom prst="roundRect">
            <a:avLst/>
          </a:prstGeom>
          <a:noFill/>
          <a:ln w="38100" cap="flat" cmpd="sng" algn="ctr">
            <a:solidFill>
              <a:srgbClr val="CC99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6" name="TextBox 5"/>
          <p:cNvSpPr txBox="1"/>
          <p:nvPr/>
        </p:nvSpPr>
        <p:spPr>
          <a:xfrm>
            <a:off x="841248" y="5806440"/>
            <a:ext cx="7486088" cy="400110"/>
          </a:xfrm>
          <a:prstGeom prst="rect">
            <a:avLst/>
          </a:prstGeom>
          <a:noFill/>
        </p:spPr>
        <p:txBody>
          <a:bodyPr wrap="none" rtlCol="0">
            <a:spAutoFit/>
          </a:bodyPr>
          <a:lstStyle/>
          <a:p>
            <a:r>
              <a:rPr lang="en-US" sz="2000" dirty="0" smtClean="0">
                <a:solidFill>
                  <a:srgbClr val="FF9300"/>
                </a:solidFill>
              </a:rPr>
              <a:t>Hardware inserts </a:t>
            </a:r>
            <a:r>
              <a:rPr lang="en-US" sz="2000" smtClean="0">
                <a:solidFill>
                  <a:srgbClr val="FF9300"/>
                </a:solidFill>
              </a:rPr>
              <a:t>a “branch-and-link” </a:t>
            </a:r>
            <a:r>
              <a:rPr lang="en-US" sz="2000" dirty="0" smtClean="0">
                <a:solidFill>
                  <a:srgbClr val="FF9300"/>
                </a:solidFill>
              </a:rPr>
              <a:t>into the instruction fetch stream</a:t>
            </a:r>
            <a:endParaRPr lang="en-US" sz="2000" dirty="0">
              <a:solidFill>
                <a:srgbClr val="FF9300"/>
              </a:solidFill>
            </a:endParaRPr>
          </a:p>
        </p:txBody>
      </p:sp>
    </p:spTree>
    <p:extLst>
      <p:ext uri="{BB962C8B-B14F-4D97-AF65-F5344CB8AC3E}">
        <p14:creationId xmlns:p14="http://schemas.microsoft.com/office/powerpoint/2010/main" val="15691447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76443" y="342900"/>
            <a:ext cx="7344479" cy="584776"/>
          </a:xfrm>
          <a:prstGeom prst="rect">
            <a:avLst/>
          </a:prstGeom>
          <a:noFill/>
        </p:spPr>
        <p:txBody>
          <a:bodyPr wrap="none" rtlCol="0">
            <a:spAutoFit/>
          </a:bodyPr>
          <a:lstStyle/>
          <a:p>
            <a:r>
              <a:rPr lang="en-US" sz="3200" dirty="0" smtClean="0"/>
              <a:t>Modify Fetch-Execute to include Interrupts</a:t>
            </a:r>
            <a:endParaRPr lang="en-US" sz="3200"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01BC6648-A2D1-2B45-B1A1-07A4BC236D8A}" type="slidenum">
              <a:rPr lang="en-US" smtClean="0"/>
              <a:pPr/>
              <a:t>18</a:t>
            </a:fld>
            <a:endParaRPr lang="en-US"/>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18368"/>
          <a:stretch/>
        </p:blipFill>
        <p:spPr>
          <a:xfrm>
            <a:off x="676443" y="1346600"/>
            <a:ext cx="8054079" cy="4734160"/>
          </a:xfrm>
          <a:prstGeom prst="rect">
            <a:avLst/>
          </a:prstGeom>
        </p:spPr>
      </p:pic>
    </p:spTree>
    <p:extLst>
      <p:ext uri="{BB962C8B-B14F-4D97-AF65-F5344CB8AC3E}">
        <p14:creationId xmlns:p14="http://schemas.microsoft.com/office/powerpoint/2010/main" val="15163423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19</a:t>
            </a:fld>
            <a:endParaRPr lang="en-US"/>
          </a:p>
        </p:txBody>
      </p:sp>
    </p:spTree>
    <p:extLst>
      <p:ext uri="{BB962C8B-B14F-4D97-AF65-F5344CB8AC3E}">
        <p14:creationId xmlns:p14="http://schemas.microsoft.com/office/powerpoint/2010/main" val="11791926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Announcements</a:t>
            </a:r>
            <a:endParaRPr lang="en-US" dirty="0"/>
          </a:p>
        </p:txBody>
      </p:sp>
      <p:sp>
        <p:nvSpPr>
          <p:cNvPr id="3" name="Content Placeholder 2"/>
          <p:cNvSpPr>
            <a:spLocks noGrp="1"/>
          </p:cNvSpPr>
          <p:nvPr>
            <p:ph idx="1"/>
          </p:nvPr>
        </p:nvSpPr>
        <p:spPr>
          <a:xfrm>
            <a:off x="486830" y="1079746"/>
            <a:ext cx="8492578" cy="5425508"/>
          </a:xfrm>
        </p:spPr>
        <p:txBody>
          <a:bodyPr/>
          <a:lstStyle/>
          <a:p>
            <a:r>
              <a:rPr lang="en-US" dirty="0" smtClean="0">
                <a:solidFill>
                  <a:srgbClr val="0432FF"/>
                </a:solidFill>
              </a:rPr>
              <a:t>HW11 </a:t>
            </a:r>
            <a:r>
              <a:rPr lang="en-US" dirty="0" smtClean="0">
                <a:solidFill>
                  <a:srgbClr val="0432FF"/>
                </a:solidFill>
              </a:rPr>
              <a:t>posted, due Nov. 30</a:t>
            </a:r>
          </a:p>
          <a:p>
            <a:r>
              <a:rPr lang="en-US" dirty="0" smtClean="0"/>
              <a:t>Monday, Nov. 20, no lecture</a:t>
            </a:r>
          </a:p>
          <a:p>
            <a:r>
              <a:rPr lang="en-US" dirty="0" smtClean="0"/>
              <a:t>No office hours Monday, Nov. 20, 4:30-5:30pm</a:t>
            </a:r>
            <a:br>
              <a:rPr lang="en-US" dirty="0" smtClean="0"/>
            </a:br>
            <a:endParaRPr lang="en-US" dirty="0" smtClean="0"/>
          </a:p>
          <a:p>
            <a:r>
              <a:rPr lang="en-US" dirty="0" smtClean="0"/>
              <a:t>Mon. Nov. 20, MATH 175, 1:30pm &amp; 3:30pm</a:t>
            </a:r>
            <a:br>
              <a:rPr lang="en-US" dirty="0" smtClean="0"/>
            </a:br>
            <a:r>
              <a:rPr lang="en-US" b="1" dirty="0" smtClean="0"/>
              <a:t>Optional lecture </a:t>
            </a:r>
            <a:r>
              <a:rPr lang="en-US" dirty="0" smtClean="0"/>
              <a:t>about breaking the Enigma code in World War II by Alan Turing and team at Bletchley Park</a:t>
            </a:r>
          </a:p>
          <a:p>
            <a:r>
              <a:rPr lang="en-US" dirty="0" smtClean="0"/>
              <a:t>You and your guest(s) are invited</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2</a:t>
            </a:fld>
            <a:endParaRPr lang="en-US"/>
          </a:p>
        </p:txBody>
      </p:sp>
    </p:spTree>
    <p:extLst>
      <p:ext uri="{BB962C8B-B14F-4D97-AF65-F5344CB8AC3E}">
        <p14:creationId xmlns:p14="http://schemas.microsoft.com/office/powerpoint/2010/main" val="10082994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20</a:t>
            </a:fld>
            <a:endParaRPr lang="en-US"/>
          </a:p>
        </p:txBody>
      </p:sp>
    </p:spTree>
    <p:extLst>
      <p:ext uri="{BB962C8B-B14F-4D97-AF65-F5344CB8AC3E}">
        <p14:creationId xmlns:p14="http://schemas.microsoft.com/office/powerpoint/2010/main" val="17124799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21</a:t>
            </a:fld>
            <a:endParaRPr lang="en-US"/>
          </a:p>
        </p:txBody>
      </p:sp>
    </p:spTree>
    <p:extLst>
      <p:ext uri="{BB962C8B-B14F-4D97-AF65-F5344CB8AC3E}">
        <p14:creationId xmlns:p14="http://schemas.microsoft.com/office/powerpoint/2010/main" val="10743128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TextBox 2"/>
          <p:cNvSpPr txBox="1"/>
          <p:nvPr/>
        </p:nvSpPr>
        <p:spPr>
          <a:xfrm>
            <a:off x="1244600" y="4711700"/>
            <a:ext cx="6057167" cy="707886"/>
          </a:xfrm>
          <a:prstGeom prst="rect">
            <a:avLst/>
          </a:prstGeom>
          <a:noFill/>
        </p:spPr>
        <p:txBody>
          <a:bodyPr wrap="none" rtlCol="0">
            <a:spAutoFit/>
          </a:bodyPr>
          <a:lstStyle/>
          <a:p>
            <a:r>
              <a:rPr lang="en-US" sz="2000" dirty="0" smtClean="0">
                <a:solidFill>
                  <a:srgbClr val="F79646"/>
                </a:solidFill>
              </a:rPr>
              <a:t>This is why when you boot up your computer it does not</a:t>
            </a:r>
          </a:p>
          <a:p>
            <a:r>
              <a:rPr lang="en-US" sz="2000" dirty="0">
                <a:solidFill>
                  <a:srgbClr val="F79646"/>
                </a:solidFill>
              </a:rPr>
              <a:t>r</a:t>
            </a:r>
            <a:r>
              <a:rPr lang="en-US" sz="2000" dirty="0" smtClean="0">
                <a:solidFill>
                  <a:srgbClr val="F79646"/>
                </a:solidFill>
              </a:rPr>
              <a:t>espond to the keyboard or mouse for a while</a:t>
            </a:r>
            <a:endParaRPr lang="en-US" sz="2000" dirty="0">
              <a:solidFill>
                <a:srgbClr val="F79646"/>
              </a:solidFill>
            </a:endParaRP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01BC6648-A2D1-2B45-B1A1-07A4BC236D8A}" type="slidenum">
              <a:rPr lang="en-US" smtClean="0"/>
              <a:pPr/>
              <a:t>22</a:t>
            </a:fld>
            <a:endParaRPr lang="en-US"/>
          </a:p>
        </p:txBody>
      </p:sp>
    </p:spTree>
    <p:extLst>
      <p:ext uri="{BB962C8B-B14F-4D97-AF65-F5344CB8AC3E}">
        <p14:creationId xmlns:p14="http://schemas.microsoft.com/office/powerpoint/2010/main" val="208024288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23</a:t>
            </a:fld>
            <a:endParaRPr lang="en-US"/>
          </a:p>
        </p:txBody>
      </p:sp>
    </p:spTree>
    <p:extLst>
      <p:ext uri="{BB962C8B-B14F-4D97-AF65-F5344CB8AC3E}">
        <p14:creationId xmlns:p14="http://schemas.microsoft.com/office/powerpoint/2010/main" val="160839503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24</a:t>
            </a:fld>
            <a:endParaRPr lang="en-US"/>
          </a:p>
        </p:txBody>
      </p:sp>
    </p:spTree>
    <p:extLst>
      <p:ext uri="{BB962C8B-B14F-4D97-AF65-F5344CB8AC3E}">
        <p14:creationId xmlns:p14="http://schemas.microsoft.com/office/powerpoint/2010/main" val="19186884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25</a:t>
            </a:fld>
            <a:endParaRPr lang="en-US"/>
          </a:p>
        </p:txBody>
      </p:sp>
    </p:spTree>
    <p:extLst>
      <p:ext uri="{BB962C8B-B14F-4D97-AF65-F5344CB8AC3E}">
        <p14:creationId xmlns:p14="http://schemas.microsoft.com/office/powerpoint/2010/main" val="78243664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26</a:t>
            </a:fld>
            <a:endParaRPr lang="en-US"/>
          </a:p>
        </p:txBody>
      </p:sp>
    </p:spTree>
    <p:extLst>
      <p:ext uri="{BB962C8B-B14F-4D97-AF65-F5344CB8AC3E}">
        <p14:creationId xmlns:p14="http://schemas.microsoft.com/office/powerpoint/2010/main" val="137023789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27</a:t>
            </a:fld>
            <a:endParaRPr lang="en-US"/>
          </a:p>
        </p:txBody>
      </p:sp>
    </p:spTree>
    <p:extLst>
      <p:ext uri="{BB962C8B-B14F-4D97-AF65-F5344CB8AC3E}">
        <p14:creationId xmlns:p14="http://schemas.microsoft.com/office/powerpoint/2010/main" val="21212217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28</a:t>
            </a:fld>
            <a:endParaRPr lang="en-US"/>
          </a:p>
        </p:txBody>
      </p:sp>
    </p:spTree>
    <p:extLst>
      <p:ext uri="{BB962C8B-B14F-4D97-AF65-F5344CB8AC3E}">
        <p14:creationId xmlns:p14="http://schemas.microsoft.com/office/powerpoint/2010/main" val="99728973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29</a:t>
            </a:fld>
            <a:endParaRPr lang="en-US"/>
          </a:p>
        </p:txBody>
      </p:sp>
    </p:spTree>
    <p:extLst>
      <p:ext uri="{BB962C8B-B14F-4D97-AF65-F5344CB8AC3E}">
        <p14:creationId xmlns:p14="http://schemas.microsoft.com/office/powerpoint/2010/main" val="3387449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ime Cover Imitation Gam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7794" y="0"/>
            <a:ext cx="5196206" cy="6858000"/>
          </a:xfrm>
          <a:prstGeom prst="rect">
            <a:avLst/>
          </a:prstGeom>
        </p:spPr>
      </p:pic>
      <p:pic>
        <p:nvPicPr>
          <p:cNvPr id="5" name="Picture 4" descr="Turning young man.jpg"/>
          <p:cNvPicPr>
            <a:picLocks noChangeAspect="1"/>
          </p:cNvPicPr>
          <p:nvPr/>
        </p:nvPicPr>
        <p:blipFill rotWithShape="1">
          <a:blip r:embed="rId3">
            <a:extLst>
              <a:ext uri="{28A0092B-C50C-407E-A947-70E740481C1C}">
                <a14:useLocalDpi xmlns:a14="http://schemas.microsoft.com/office/drawing/2010/main" val="0"/>
              </a:ext>
            </a:extLst>
          </a:blip>
          <a:srcRect l="7087" r="18321"/>
          <a:stretch/>
        </p:blipFill>
        <p:spPr>
          <a:xfrm>
            <a:off x="-11" y="0"/>
            <a:ext cx="4044473" cy="6858000"/>
          </a:xfrm>
          <a:prstGeom prst="rect">
            <a:avLst/>
          </a:prstGeom>
        </p:spPr>
      </p:pic>
      <p:sp>
        <p:nvSpPr>
          <p:cNvPr id="2" name="TextBox 1"/>
          <p:cNvSpPr txBox="1"/>
          <p:nvPr/>
        </p:nvSpPr>
        <p:spPr>
          <a:xfrm>
            <a:off x="1298500" y="5860716"/>
            <a:ext cx="1845552" cy="523220"/>
          </a:xfrm>
          <a:prstGeom prst="rect">
            <a:avLst/>
          </a:prstGeom>
          <a:noFill/>
        </p:spPr>
        <p:txBody>
          <a:bodyPr wrap="none" rtlCol="0">
            <a:spAutoFit/>
          </a:bodyPr>
          <a:lstStyle/>
          <a:p>
            <a:r>
              <a:rPr lang="en-US" sz="2800" dirty="0" smtClean="0">
                <a:solidFill>
                  <a:schemeClr val="bg1"/>
                </a:solidFill>
              </a:rPr>
              <a:t>Alan Turing</a:t>
            </a:r>
            <a:endParaRPr lang="en-US" sz="2800" dirty="0">
              <a:solidFill>
                <a:schemeClr val="bg1"/>
              </a:solidFill>
            </a:endParaRPr>
          </a:p>
        </p:txBody>
      </p:sp>
    </p:spTree>
    <p:extLst>
      <p:ext uri="{BB962C8B-B14F-4D97-AF65-F5344CB8AC3E}">
        <p14:creationId xmlns:p14="http://schemas.microsoft.com/office/powerpoint/2010/main" val="158248712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30</a:t>
            </a:fld>
            <a:endParaRPr lang="en-US"/>
          </a:p>
        </p:txBody>
      </p:sp>
    </p:spTree>
    <p:extLst>
      <p:ext uri="{BB962C8B-B14F-4D97-AF65-F5344CB8AC3E}">
        <p14:creationId xmlns:p14="http://schemas.microsoft.com/office/powerpoint/2010/main" val="30678947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31</a:t>
            </a:fld>
            <a:endParaRPr lang="en-US"/>
          </a:p>
        </p:txBody>
      </p:sp>
    </p:spTree>
    <p:extLst>
      <p:ext uri="{BB962C8B-B14F-4D97-AF65-F5344CB8AC3E}">
        <p14:creationId xmlns:p14="http://schemas.microsoft.com/office/powerpoint/2010/main" val="10240265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941"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32</a:t>
            </a:fld>
            <a:endParaRPr lang="en-US"/>
          </a:p>
        </p:txBody>
      </p:sp>
    </p:spTree>
    <p:extLst>
      <p:ext uri="{BB962C8B-B14F-4D97-AF65-F5344CB8AC3E}">
        <p14:creationId xmlns:p14="http://schemas.microsoft.com/office/powerpoint/2010/main" val="94693730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33</a:t>
            </a:fld>
            <a:endParaRPr lang="en-US"/>
          </a:p>
        </p:txBody>
      </p:sp>
    </p:spTree>
    <p:extLst>
      <p:ext uri="{BB962C8B-B14F-4D97-AF65-F5344CB8AC3E}">
        <p14:creationId xmlns:p14="http://schemas.microsoft.com/office/powerpoint/2010/main" val="1739436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01BC6648-A2D1-2B45-B1A1-07A4BC236D8A}" type="slidenum">
              <a:rPr lang="en-US" smtClean="0"/>
              <a:pPr/>
              <a:t>4</a:t>
            </a:fld>
            <a:endParaRPr lang="en-US"/>
          </a:p>
        </p:txBody>
      </p:sp>
    </p:spTree>
    <p:extLst>
      <p:ext uri="{BB962C8B-B14F-4D97-AF65-F5344CB8AC3E}">
        <p14:creationId xmlns:p14="http://schemas.microsoft.com/office/powerpoint/2010/main" val="18916927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TextBox 2"/>
          <p:cNvSpPr txBox="1"/>
          <p:nvPr/>
        </p:nvSpPr>
        <p:spPr>
          <a:xfrm>
            <a:off x="5812028" y="2045716"/>
            <a:ext cx="2794226" cy="707886"/>
          </a:xfrm>
          <a:prstGeom prst="rect">
            <a:avLst/>
          </a:prstGeom>
          <a:noFill/>
        </p:spPr>
        <p:txBody>
          <a:bodyPr wrap="none" rtlCol="0">
            <a:spAutoFit/>
          </a:bodyPr>
          <a:lstStyle/>
          <a:p>
            <a:r>
              <a:rPr lang="en-US" sz="2000" dirty="0" smtClean="0">
                <a:solidFill>
                  <a:srgbClr val="F79646"/>
                </a:solidFill>
              </a:rPr>
              <a:t>Cheap, cheap controller</a:t>
            </a:r>
          </a:p>
          <a:p>
            <a:r>
              <a:rPr lang="en-US" sz="2000" dirty="0">
                <a:solidFill>
                  <a:srgbClr val="F79646"/>
                </a:solidFill>
              </a:rPr>
              <a:t>c</a:t>
            </a:r>
            <a:r>
              <a:rPr lang="en-US" sz="2000" dirty="0" smtClean="0">
                <a:solidFill>
                  <a:srgbClr val="F79646"/>
                </a:solidFill>
              </a:rPr>
              <a:t>ircuit for device and bus</a:t>
            </a:r>
            <a:endParaRPr lang="en-US" sz="2000" dirty="0">
              <a:solidFill>
                <a:srgbClr val="F79646"/>
              </a:solidFill>
            </a:endParaRPr>
          </a:p>
        </p:txBody>
      </p:sp>
      <p:sp>
        <p:nvSpPr>
          <p:cNvPr id="4" name="TextBox 3"/>
          <p:cNvSpPr txBox="1"/>
          <p:nvPr/>
        </p:nvSpPr>
        <p:spPr>
          <a:xfrm>
            <a:off x="1223414" y="4877026"/>
            <a:ext cx="5335114" cy="461665"/>
          </a:xfrm>
          <a:prstGeom prst="rect">
            <a:avLst/>
          </a:prstGeom>
          <a:noFill/>
        </p:spPr>
        <p:txBody>
          <a:bodyPr wrap="none" rtlCol="0">
            <a:spAutoFit/>
          </a:bodyPr>
          <a:lstStyle/>
          <a:p>
            <a:r>
              <a:rPr lang="en-US" sz="2400" dirty="0" smtClean="0">
                <a:solidFill>
                  <a:srgbClr val="F79646"/>
                </a:solidFill>
              </a:rPr>
              <a:t>–	How do we make a processor “wait”?</a:t>
            </a:r>
            <a:endParaRPr lang="en-US" sz="2400" dirty="0">
              <a:solidFill>
                <a:srgbClr val="F79646"/>
              </a:solidFill>
            </a:endParaRPr>
          </a:p>
        </p:txBody>
      </p:sp>
      <p:sp>
        <p:nvSpPr>
          <p:cNvPr id="5" name="TextBox 4"/>
          <p:cNvSpPr txBox="1"/>
          <p:nvPr/>
        </p:nvSpPr>
        <p:spPr>
          <a:xfrm>
            <a:off x="1223414" y="5254016"/>
            <a:ext cx="5463905" cy="461665"/>
          </a:xfrm>
          <a:prstGeom prst="rect">
            <a:avLst/>
          </a:prstGeom>
          <a:noFill/>
        </p:spPr>
        <p:txBody>
          <a:bodyPr wrap="none" rtlCol="0">
            <a:spAutoFit/>
          </a:bodyPr>
          <a:lstStyle/>
          <a:p>
            <a:r>
              <a:rPr lang="en-US" sz="2400" dirty="0" smtClean="0">
                <a:solidFill>
                  <a:srgbClr val="F79646"/>
                </a:solidFill>
              </a:rPr>
              <a:t>–	We code a </a:t>
            </a:r>
            <a:r>
              <a:rPr lang="en-US" sz="2400" i="1" dirty="0" smtClean="0">
                <a:solidFill>
                  <a:srgbClr val="F79646"/>
                </a:solidFill>
              </a:rPr>
              <a:t>while loop</a:t>
            </a:r>
            <a:r>
              <a:rPr lang="en-US" sz="2400" dirty="0" smtClean="0">
                <a:solidFill>
                  <a:srgbClr val="F79646"/>
                </a:solidFill>
              </a:rPr>
              <a:t> for it to execute.</a:t>
            </a:r>
            <a:endParaRPr lang="en-US" sz="2400" dirty="0">
              <a:solidFill>
                <a:srgbClr val="F79646"/>
              </a:solidFill>
            </a:endParaRPr>
          </a:p>
        </p:txBody>
      </p:sp>
      <p:sp>
        <p:nvSpPr>
          <p:cNvPr id="6" name="TextBox 5"/>
          <p:cNvSpPr txBox="1"/>
          <p:nvPr/>
        </p:nvSpPr>
        <p:spPr>
          <a:xfrm>
            <a:off x="1223407" y="5601157"/>
            <a:ext cx="7245568" cy="830997"/>
          </a:xfrm>
          <a:prstGeom prst="rect">
            <a:avLst/>
          </a:prstGeom>
          <a:noFill/>
        </p:spPr>
        <p:txBody>
          <a:bodyPr wrap="square" rtlCol="0">
            <a:spAutoFit/>
          </a:bodyPr>
          <a:lstStyle/>
          <a:p>
            <a:r>
              <a:rPr lang="en-US" sz="2400" dirty="0" smtClean="0">
                <a:solidFill>
                  <a:srgbClr val="F79646"/>
                </a:solidFill>
              </a:rPr>
              <a:t>–	Drawback:  processor kept </a:t>
            </a:r>
            <a:r>
              <a:rPr lang="en-US" sz="2400" dirty="0" smtClean="0">
                <a:solidFill>
                  <a:srgbClr val="0000FF"/>
                </a:solidFill>
              </a:rPr>
              <a:t>100% busy </a:t>
            </a:r>
            <a:r>
              <a:rPr lang="en-US" sz="2400" b="1" dirty="0" smtClean="0">
                <a:solidFill>
                  <a:srgbClr val="FF6600"/>
                </a:solidFill>
              </a:rPr>
              <a:t>just</a:t>
            </a:r>
            <a:r>
              <a:rPr lang="en-US" sz="2400" dirty="0" smtClean="0">
                <a:solidFill>
                  <a:srgbClr val="0000FF"/>
                </a:solidFill>
              </a:rPr>
              <a:t> waiting</a:t>
            </a:r>
            <a:r>
              <a:rPr lang="en-US" sz="2400" dirty="0" smtClean="0">
                <a:solidFill>
                  <a:srgbClr val="F79646"/>
                </a:solidFill>
              </a:rPr>
              <a:t>;   	CPU cannot do anything else! </a:t>
            </a:r>
            <a:endParaRPr lang="en-US" sz="2400" dirty="0">
              <a:solidFill>
                <a:srgbClr val="F79646"/>
              </a:solidFill>
            </a:endParaRPr>
          </a:p>
        </p:txBody>
      </p:sp>
      <p:sp>
        <p:nvSpPr>
          <p:cNvPr id="7" name="TextBox 6"/>
          <p:cNvSpPr txBox="1"/>
          <p:nvPr/>
        </p:nvSpPr>
        <p:spPr>
          <a:xfrm>
            <a:off x="5474793" y="5953555"/>
            <a:ext cx="2700228" cy="461665"/>
          </a:xfrm>
          <a:prstGeom prst="rect">
            <a:avLst/>
          </a:prstGeom>
          <a:noFill/>
        </p:spPr>
        <p:txBody>
          <a:bodyPr wrap="none" rtlCol="0">
            <a:spAutoFit/>
          </a:bodyPr>
          <a:lstStyle/>
          <a:p>
            <a:r>
              <a:rPr lang="en-US" sz="2400" dirty="0">
                <a:solidFill>
                  <a:srgbClr val="F79646"/>
                </a:solidFill>
              </a:rPr>
              <a:t> (</a:t>
            </a:r>
            <a:r>
              <a:rPr lang="en-US" sz="2400" dirty="0" err="1">
                <a:solidFill>
                  <a:srgbClr val="F79646"/>
                </a:solidFill>
              </a:rPr>
              <a:t>Quelle</a:t>
            </a:r>
            <a:r>
              <a:rPr lang="en-US" sz="2400" dirty="0">
                <a:solidFill>
                  <a:srgbClr val="F79646"/>
                </a:solidFill>
              </a:rPr>
              <a:t> nightmare.)</a:t>
            </a:r>
            <a:endParaRPr lang="en-US" sz="2400" dirty="0"/>
          </a:p>
        </p:txBody>
      </p:sp>
      <p:sp>
        <p:nvSpPr>
          <p:cNvPr id="8" name="Date Placeholder 7"/>
          <p:cNvSpPr>
            <a:spLocks noGrp="1"/>
          </p:cNvSpPr>
          <p:nvPr>
            <p:ph type="dt" sz="half" idx="10"/>
          </p:nvPr>
        </p:nvSpPr>
        <p:spPr/>
        <p:txBody>
          <a:bodyPr/>
          <a:lstStyle/>
          <a:p>
            <a:r>
              <a:rPr lang="en-US" smtClean="0"/>
              <a:t>© 2017 by George B. Adams III</a:t>
            </a:r>
            <a:endParaRPr lang="en-US"/>
          </a:p>
        </p:txBody>
      </p:sp>
      <p:sp>
        <p:nvSpPr>
          <p:cNvPr id="9" name="Slide Number Placeholder 8"/>
          <p:cNvSpPr>
            <a:spLocks noGrp="1"/>
          </p:cNvSpPr>
          <p:nvPr>
            <p:ph type="sldNum" sz="quarter" idx="12"/>
          </p:nvPr>
        </p:nvSpPr>
        <p:spPr/>
        <p:txBody>
          <a:bodyPr/>
          <a:lstStyle/>
          <a:p>
            <a:fld id="{01BC6648-A2D1-2B45-B1A1-07A4BC236D8A}" type="slidenum">
              <a:rPr lang="en-US" smtClean="0"/>
              <a:pPr/>
              <a:t>5</a:t>
            </a:fld>
            <a:endParaRPr lang="en-US"/>
          </a:p>
        </p:txBody>
      </p:sp>
      <p:sp>
        <p:nvSpPr>
          <p:cNvPr id="10" name="TextBox 9"/>
          <p:cNvSpPr txBox="1"/>
          <p:nvPr/>
        </p:nvSpPr>
        <p:spPr>
          <a:xfrm>
            <a:off x="2308116" y="1484807"/>
            <a:ext cx="3004548" cy="461665"/>
          </a:xfrm>
          <a:prstGeom prst="rect">
            <a:avLst/>
          </a:prstGeom>
          <a:noFill/>
        </p:spPr>
        <p:txBody>
          <a:bodyPr wrap="square" rtlCol="0">
            <a:spAutoFit/>
          </a:bodyPr>
          <a:lstStyle/>
          <a:p>
            <a:r>
              <a:rPr lang="en-US" sz="2400" dirty="0" smtClean="0">
                <a:solidFill>
                  <a:srgbClr val="F79646"/>
                </a:solidFill>
              </a:rPr>
              <a:t>Also called </a:t>
            </a:r>
            <a:r>
              <a:rPr lang="en-US" sz="2400" i="1" dirty="0" smtClean="0">
                <a:solidFill>
                  <a:srgbClr val="F79646"/>
                </a:solidFill>
              </a:rPr>
              <a:t>polled I/O</a:t>
            </a:r>
            <a:endParaRPr lang="en-US" sz="2400" i="1" dirty="0">
              <a:solidFill>
                <a:srgbClr val="F79646"/>
              </a:solidFill>
            </a:endParaRPr>
          </a:p>
        </p:txBody>
      </p:sp>
    </p:spTree>
    <p:extLst>
      <p:ext uri="{BB962C8B-B14F-4D97-AF65-F5344CB8AC3E}">
        <p14:creationId xmlns:p14="http://schemas.microsoft.com/office/powerpoint/2010/main" val="2087900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dissolv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6</a:t>
            </a:fld>
            <a:endParaRPr lang="en-US"/>
          </a:p>
        </p:txBody>
      </p:sp>
    </p:spTree>
    <p:extLst>
      <p:ext uri="{BB962C8B-B14F-4D97-AF65-F5344CB8AC3E}">
        <p14:creationId xmlns:p14="http://schemas.microsoft.com/office/powerpoint/2010/main" val="14568274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01BC6648-A2D1-2B45-B1A1-07A4BC236D8A}" type="slidenum">
              <a:rPr lang="en-US" smtClean="0"/>
              <a:pPr/>
              <a:t>7</a:t>
            </a:fld>
            <a:endParaRPr lang="en-US"/>
          </a:p>
        </p:txBody>
      </p:sp>
    </p:spTree>
    <p:extLst>
      <p:ext uri="{BB962C8B-B14F-4D97-AF65-F5344CB8AC3E}">
        <p14:creationId xmlns:p14="http://schemas.microsoft.com/office/powerpoint/2010/main" val="14373716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S250_Slides copy (dragge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875059" cy="6858000"/>
          </a:xfrm>
          <a:prstGeom prst="rect">
            <a:avLst/>
          </a:prstGeom>
        </p:spPr>
      </p:pic>
      <p:sp>
        <p:nvSpPr>
          <p:cNvPr id="3" name="TextBox 2"/>
          <p:cNvSpPr txBox="1"/>
          <p:nvPr/>
        </p:nvSpPr>
        <p:spPr>
          <a:xfrm>
            <a:off x="622300" y="3530600"/>
            <a:ext cx="431800" cy="1564103"/>
          </a:xfrm>
          <a:prstGeom prst="rect">
            <a:avLst/>
          </a:prstGeom>
          <a:noFill/>
        </p:spPr>
        <p:txBody>
          <a:bodyPr wrap="square" rtlCol="0">
            <a:spAutoFit/>
          </a:bodyPr>
          <a:lstStyle/>
          <a:p>
            <a:pPr>
              <a:lnSpc>
                <a:spcPts val="2300"/>
              </a:lnSpc>
            </a:pPr>
            <a:r>
              <a:rPr lang="en-US" dirty="0" smtClean="0">
                <a:solidFill>
                  <a:schemeClr val="accent6"/>
                </a:solidFill>
              </a:rPr>
              <a:t>0</a:t>
            </a:r>
          </a:p>
          <a:p>
            <a:pPr>
              <a:lnSpc>
                <a:spcPts val="2300"/>
              </a:lnSpc>
            </a:pPr>
            <a:r>
              <a:rPr lang="en-US" dirty="0" smtClean="0">
                <a:solidFill>
                  <a:schemeClr val="accent6"/>
                </a:solidFill>
              </a:rPr>
              <a:t>1</a:t>
            </a:r>
          </a:p>
          <a:p>
            <a:pPr>
              <a:lnSpc>
                <a:spcPts val="2300"/>
              </a:lnSpc>
            </a:pPr>
            <a:r>
              <a:rPr lang="en-US" dirty="0" smtClean="0">
                <a:solidFill>
                  <a:schemeClr val="accent6"/>
                </a:solidFill>
              </a:rPr>
              <a:t>2</a:t>
            </a:r>
          </a:p>
          <a:p>
            <a:pPr>
              <a:lnSpc>
                <a:spcPts val="2300"/>
              </a:lnSpc>
            </a:pPr>
            <a:r>
              <a:rPr lang="en-US" dirty="0" smtClean="0">
                <a:solidFill>
                  <a:schemeClr val="accent6"/>
                </a:solidFill>
              </a:rPr>
              <a:t>3</a:t>
            </a:r>
          </a:p>
          <a:p>
            <a:pPr>
              <a:lnSpc>
                <a:spcPts val="2300"/>
              </a:lnSpc>
            </a:pPr>
            <a:r>
              <a:rPr lang="en-US" dirty="0">
                <a:solidFill>
                  <a:schemeClr val="accent6"/>
                </a:solidFill>
              </a:rPr>
              <a:t>4</a:t>
            </a:r>
          </a:p>
        </p:txBody>
      </p:sp>
      <p:sp>
        <p:nvSpPr>
          <p:cNvPr id="4" name="TextBox 3"/>
          <p:cNvSpPr txBox="1"/>
          <p:nvPr/>
        </p:nvSpPr>
        <p:spPr>
          <a:xfrm>
            <a:off x="63500" y="2921000"/>
            <a:ext cx="1056700" cy="646331"/>
          </a:xfrm>
          <a:prstGeom prst="rect">
            <a:avLst/>
          </a:prstGeom>
          <a:noFill/>
        </p:spPr>
        <p:txBody>
          <a:bodyPr wrap="none" rtlCol="0">
            <a:spAutoFit/>
          </a:bodyPr>
          <a:lstStyle/>
          <a:p>
            <a:r>
              <a:rPr lang="en-US" dirty="0" smtClean="0">
                <a:solidFill>
                  <a:srgbClr val="F79646"/>
                </a:solidFill>
              </a:rPr>
              <a:t>Array</a:t>
            </a:r>
          </a:p>
          <a:p>
            <a:r>
              <a:rPr lang="en-US" u="sng" dirty="0" smtClean="0">
                <a:solidFill>
                  <a:srgbClr val="F79646"/>
                </a:solidFill>
              </a:rPr>
              <a:t>Elements</a:t>
            </a:r>
            <a:endParaRPr lang="en-US" u="sng" dirty="0">
              <a:solidFill>
                <a:srgbClr val="F79646"/>
              </a:solidFill>
            </a:endParaRPr>
          </a:p>
        </p:txBody>
      </p:sp>
      <p:sp>
        <p:nvSpPr>
          <p:cNvPr id="5" name="Date Placeholder 4"/>
          <p:cNvSpPr>
            <a:spLocks noGrp="1"/>
          </p:cNvSpPr>
          <p:nvPr>
            <p:ph type="dt" sz="half" idx="10"/>
          </p:nvPr>
        </p:nvSpPr>
        <p:spPr/>
        <p:txBody>
          <a:bodyPr/>
          <a:lstStyle/>
          <a:p>
            <a:r>
              <a:rPr lang="en-US" smtClean="0"/>
              <a:t>© 2017 by George B. Adams III</a:t>
            </a:r>
            <a:endParaRPr lang="en-US"/>
          </a:p>
        </p:txBody>
      </p:sp>
      <p:sp>
        <p:nvSpPr>
          <p:cNvPr id="6" name="Slide Number Placeholder 5"/>
          <p:cNvSpPr>
            <a:spLocks noGrp="1"/>
          </p:cNvSpPr>
          <p:nvPr>
            <p:ph type="sldNum" sz="quarter" idx="12"/>
          </p:nvPr>
        </p:nvSpPr>
        <p:spPr/>
        <p:txBody>
          <a:bodyPr/>
          <a:lstStyle/>
          <a:p>
            <a:fld id="{01BC6648-A2D1-2B45-B1A1-07A4BC236D8A}" type="slidenum">
              <a:rPr lang="en-US" smtClean="0"/>
              <a:pPr/>
              <a:t>8</a:t>
            </a:fld>
            <a:endParaRPr lang="en-US"/>
          </a:p>
        </p:txBody>
      </p:sp>
    </p:spTree>
    <p:extLst>
      <p:ext uri="{BB962C8B-B14F-4D97-AF65-F5344CB8AC3E}">
        <p14:creationId xmlns:p14="http://schemas.microsoft.com/office/powerpoint/2010/main" val="8623814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of polling to control printer</a:t>
            </a:r>
            <a:endParaRPr lang="en-US" dirty="0"/>
          </a:p>
        </p:txBody>
      </p:sp>
      <p:pic>
        <p:nvPicPr>
          <p:cNvPr id="6" name="Content Placeholder 5" descr="figure-16.1.jpeg"/>
          <p:cNvPicPr>
            <a:picLocks noGrp="1" noChangeAspect="1"/>
          </p:cNvPicPr>
          <p:nvPr>
            <p:ph idx="1"/>
          </p:nvPr>
        </p:nvPicPr>
        <p:blipFill>
          <a:blip r:embed="rId2">
            <a:extLst>
              <a:ext uri="{28A0092B-C50C-407E-A947-70E740481C1C}">
                <a14:useLocalDpi xmlns:a14="http://schemas.microsoft.com/office/drawing/2010/main" val="0"/>
              </a:ext>
            </a:extLst>
          </a:blip>
          <a:srcRect l="2191" r="2191"/>
          <a:stretch>
            <a:fillRect/>
          </a:stretch>
        </p:blipFill>
        <p:spPr/>
      </p:pic>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9</a:t>
            </a:fld>
            <a:endParaRPr lang="en-US"/>
          </a:p>
        </p:txBody>
      </p:sp>
    </p:spTree>
    <p:extLst>
      <p:ext uri="{BB962C8B-B14F-4D97-AF65-F5344CB8AC3E}">
        <p14:creationId xmlns:p14="http://schemas.microsoft.com/office/powerpoint/2010/main" val="678720090"/>
      </p:ext>
    </p:extLst>
  </p:cSld>
  <p:clrMapOvr>
    <a:masterClrMapping/>
  </p:clrMapOvr>
  <p:timing>
    <p:tnLst>
      <p:par>
        <p:cTn id="1" dur="indefinite" restart="never" nodeType="tmRoot"/>
      </p:par>
    </p:tnLst>
  </p:timing>
</p:sld>
</file>

<file path=ppt/theme/theme1.xml><?xml version="1.0" encoding="utf-8"?>
<a:theme xmlns:a="http://schemas.openxmlformats.org/drawingml/2006/main" name="TM10203755">
  <a:themeElements>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Office Theme 1">
        <a:dk1>
          <a:srgbClr val="080808"/>
        </a:dk1>
        <a:lt1>
          <a:srgbClr val="F8F8F8"/>
        </a:lt1>
        <a:dk2>
          <a:srgbClr val="330000"/>
        </a:dk2>
        <a:lt2>
          <a:srgbClr val="FFFFFF"/>
        </a:lt2>
        <a:accent1>
          <a:srgbClr val="FF9900"/>
        </a:accent1>
        <a:accent2>
          <a:srgbClr val="CC3300"/>
        </a:accent2>
        <a:accent3>
          <a:srgbClr val="ADAAAA"/>
        </a:accent3>
        <a:accent4>
          <a:srgbClr val="D4D4D4"/>
        </a:accent4>
        <a:accent5>
          <a:srgbClr val="FFCAAA"/>
        </a:accent5>
        <a:accent6>
          <a:srgbClr val="B92D00"/>
        </a:accent6>
        <a:hlink>
          <a:srgbClr val="CC6600"/>
        </a:hlink>
        <a:folHlink>
          <a:srgbClr val="B2B282"/>
        </a:folHlink>
      </a:clrScheme>
      <a:clrMap bg1="dk2" tx1="lt1" bg2="dk1" tx2="lt2" accent1="accent1" accent2="accent2" accent3="accent3" accent4="accent4" accent5="accent5" accent6="accent6" hlink="hlink" folHlink="folHlink"/>
    </a:extraClrScheme>
    <a:extraClrScheme>
      <a:clrScheme name="Office Theme 2">
        <a:dk1>
          <a:srgbClr val="333333"/>
        </a:dk1>
        <a:lt1>
          <a:srgbClr val="F8F8F8"/>
        </a:lt1>
        <a:dk2>
          <a:srgbClr val="800000"/>
        </a:dk2>
        <a:lt2>
          <a:srgbClr val="FFFFFF"/>
        </a:lt2>
        <a:accent1>
          <a:srgbClr val="CC9900"/>
        </a:accent1>
        <a:accent2>
          <a:srgbClr val="666666"/>
        </a:accent2>
        <a:accent3>
          <a:srgbClr val="C0AAAA"/>
        </a:accent3>
        <a:accent4>
          <a:srgbClr val="D4D4D4"/>
        </a:accent4>
        <a:accent5>
          <a:srgbClr val="E2CAAA"/>
        </a:accent5>
        <a:accent6>
          <a:srgbClr val="5C5C5C"/>
        </a:accent6>
        <a:hlink>
          <a:srgbClr val="CC6600"/>
        </a:hlink>
        <a:folHlink>
          <a:srgbClr val="95A587"/>
        </a:folHlink>
      </a:clrScheme>
      <a:clrMap bg1="dk2" tx1="lt1" bg2="dk1" tx2="lt2" accent1="accent1" accent2="accent2" accent3="accent3" accent4="accent4" accent5="accent5" accent6="accent6" hlink="hlink" folHlink="folHlink"/>
    </a:extraClrScheme>
    <a:extraClrScheme>
      <a:clrScheme name="Office Theme 3">
        <a:dk1>
          <a:srgbClr val="5F5F5F"/>
        </a:dk1>
        <a:lt1>
          <a:srgbClr val="A4BEE0"/>
        </a:lt1>
        <a:dk2>
          <a:srgbClr val="013253"/>
        </a:dk2>
        <a:lt2>
          <a:srgbClr val="FFFFFF"/>
        </a:lt2>
        <a:accent1>
          <a:srgbClr val="588480"/>
        </a:accent1>
        <a:accent2>
          <a:srgbClr val="6600FF"/>
        </a:accent2>
        <a:accent3>
          <a:srgbClr val="AAADB3"/>
        </a:accent3>
        <a:accent4>
          <a:srgbClr val="8BA2BF"/>
        </a:accent4>
        <a:accent5>
          <a:srgbClr val="B4C2C0"/>
        </a:accent5>
        <a:accent6>
          <a:srgbClr val="5C00E7"/>
        </a:accent6>
        <a:hlink>
          <a:srgbClr val="CCCC00"/>
        </a:hlink>
        <a:folHlink>
          <a:srgbClr val="5F5F5F"/>
        </a:folHlink>
      </a:clrScheme>
      <a:clrMap bg1="dk2" tx1="lt1" bg2="dk1" tx2="lt2" accent1="accent1" accent2="accent2" accent3="accent3" accent4="accent4" accent5="accent5" accent6="accent6" hlink="hlink" folHlink="folHlink"/>
    </a:extraClrScheme>
    <a:extraClrScheme>
      <a:clrScheme name="Office Theme 4">
        <a:dk1>
          <a:srgbClr val="003300"/>
        </a:dk1>
        <a:lt1>
          <a:srgbClr val="F8F8F8"/>
        </a:lt1>
        <a:dk2>
          <a:srgbClr val="3D4A1C"/>
        </a:dk2>
        <a:lt2>
          <a:srgbClr val="FFFFFF"/>
        </a:lt2>
        <a:accent1>
          <a:srgbClr val="99CC00"/>
        </a:accent1>
        <a:accent2>
          <a:srgbClr val="669900"/>
        </a:accent2>
        <a:accent3>
          <a:srgbClr val="AFB1AB"/>
        </a:accent3>
        <a:accent4>
          <a:srgbClr val="D4D4D4"/>
        </a:accent4>
        <a:accent5>
          <a:srgbClr val="CAE2AA"/>
        </a:accent5>
        <a:accent6>
          <a:srgbClr val="5C8A00"/>
        </a:accent6>
        <a:hlink>
          <a:srgbClr val="CC9900"/>
        </a:hlink>
        <a:folHlink>
          <a:srgbClr val="B2B282"/>
        </a:folHlink>
      </a:clrScheme>
      <a:clrMap bg1="dk2" tx1="lt1" bg2="dk1" tx2="lt2" accent1="accent1" accent2="accent2" accent3="accent3" accent4="accent4" accent5="accent5" accent6="accent6" hlink="hlink" folHlink="folHlink"/>
    </a:extraClrScheme>
    <a:extraClrScheme>
      <a:clrScheme name="Office Theme 5">
        <a:dk1>
          <a:srgbClr val="333333"/>
        </a:dk1>
        <a:lt1>
          <a:srgbClr val="F8F8F8"/>
        </a:lt1>
        <a:dk2>
          <a:srgbClr val="005D8C"/>
        </a:dk2>
        <a:lt2>
          <a:srgbClr val="FFFFFF"/>
        </a:lt2>
        <a:accent1>
          <a:srgbClr val="00CC99"/>
        </a:accent1>
        <a:accent2>
          <a:srgbClr val="0099CC"/>
        </a:accent2>
        <a:accent3>
          <a:srgbClr val="AAB6C5"/>
        </a:accent3>
        <a:accent4>
          <a:srgbClr val="D4D4D4"/>
        </a:accent4>
        <a:accent5>
          <a:srgbClr val="AAE2CA"/>
        </a:accent5>
        <a:accent6>
          <a:srgbClr val="008AB9"/>
        </a:accent6>
        <a:hlink>
          <a:srgbClr val="FFCC00"/>
        </a:hlink>
        <a:folHlink>
          <a:srgbClr val="D8D48C"/>
        </a:folHlink>
      </a:clrScheme>
      <a:clrMap bg1="dk2" tx1="lt1" bg2="dk1" tx2="lt2" accent1="accent1" accent2="accent2" accent3="accent3" accent4="accent4" accent5="accent5" accent6="accent6" hlink="hlink" folHlink="folHlink"/>
    </a:extraClrScheme>
    <a:extraClrScheme>
      <a:clrScheme name="Office Theme 6">
        <a:dk1>
          <a:srgbClr val="000000"/>
        </a:dk1>
        <a:lt1>
          <a:srgbClr val="ECAE00"/>
        </a:lt1>
        <a:dk2>
          <a:srgbClr val="FFFFFF"/>
        </a:dk2>
        <a:lt2>
          <a:srgbClr val="333333"/>
        </a:lt2>
        <a:accent1>
          <a:srgbClr val="CC6600"/>
        </a:accent1>
        <a:accent2>
          <a:srgbClr val="BA6D10"/>
        </a:accent2>
        <a:accent3>
          <a:srgbClr val="F4D3AA"/>
        </a:accent3>
        <a:accent4>
          <a:srgbClr val="000000"/>
        </a:accent4>
        <a:accent5>
          <a:srgbClr val="E2B8AA"/>
        </a:accent5>
        <a:accent6>
          <a:srgbClr val="A8620D"/>
        </a:accent6>
        <a:hlink>
          <a:srgbClr val="666633"/>
        </a:hlink>
        <a:folHlink>
          <a:srgbClr val="8D996D"/>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372221"/>
        </a:dk2>
        <a:lt2>
          <a:srgbClr val="808080"/>
        </a:lt2>
        <a:accent1>
          <a:srgbClr val="009999"/>
        </a:accent1>
        <a:accent2>
          <a:srgbClr val="9AAC98"/>
        </a:accent2>
        <a:accent3>
          <a:srgbClr val="FFFFFF"/>
        </a:accent3>
        <a:accent4>
          <a:srgbClr val="000000"/>
        </a:accent4>
        <a:accent5>
          <a:srgbClr val="AACACA"/>
        </a:accent5>
        <a:accent6>
          <a:srgbClr val="8B9B89"/>
        </a:accent6>
        <a:hlink>
          <a:srgbClr val="666699"/>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Madison</Template>
  <TotalTime>40575</TotalTime>
  <Words>722</Words>
  <Application>Microsoft Macintosh PowerPoint</Application>
  <PresentationFormat>On-screen Show (4:3)</PresentationFormat>
  <Paragraphs>122</Paragraphs>
  <Slides>33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Calibri</vt:lpstr>
      <vt:lpstr>ＭＳ Ｐゴシック</vt:lpstr>
      <vt:lpstr>Palatino</vt:lpstr>
      <vt:lpstr>Times New Roman</vt:lpstr>
      <vt:lpstr>Wingdings</vt:lpstr>
      <vt:lpstr>Arial</vt:lpstr>
      <vt:lpstr>TM10203755</vt:lpstr>
      <vt:lpstr>CS 250 Lecture 38 - We interrupt our program to bring you …</vt:lpstr>
      <vt:lpstr>Announcements</vt:lpstr>
      <vt:lpstr>PowerPoint Presentation</vt:lpstr>
      <vt:lpstr>PowerPoint Presentation</vt:lpstr>
      <vt:lpstr>PowerPoint Presentation</vt:lpstr>
      <vt:lpstr>PowerPoint Presentation</vt:lpstr>
      <vt:lpstr>PowerPoint Presentation</vt:lpstr>
      <vt:lpstr>PowerPoint Presentation</vt:lpstr>
      <vt:lpstr>Example of polling to control printer</vt:lpstr>
      <vt:lpstr>Example bus interface for ink-jet printer</vt:lpstr>
      <vt:lpstr>C code to poll</vt:lpstr>
      <vt:lpstr>Polling code using struct</vt:lpstr>
      <vt:lpstr>Programmed I/O:  What’s to Like?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Purdue University</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CS250 Computer Architecture</dc:title>
  <dc:creator>George Adams</dc:creator>
  <cp:lastModifiedBy>George Bunch Adams III</cp:lastModifiedBy>
  <cp:revision>1002</cp:revision>
  <cp:lastPrinted>2017-10-17T21:59:48Z</cp:lastPrinted>
  <dcterms:created xsi:type="dcterms:W3CDTF">2017-01-09T11:24:18Z</dcterms:created>
  <dcterms:modified xsi:type="dcterms:W3CDTF">2017-11-17T21:39:03Z</dcterms:modified>
</cp:coreProperties>
</file>

<file path=docProps/thumbnail.jpeg>
</file>